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7" r:id="rId2"/>
    <p:sldId id="271" r:id="rId3"/>
    <p:sldId id="258" r:id="rId4"/>
    <p:sldId id="265" r:id="rId5"/>
    <p:sldId id="268" r:id="rId6"/>
    <p:sldId id="266" r:id="rId7"/>
    <p:sldId id="267" r:id="rId8"/>
    <p:sldId id="261" r:id="rId9"/>
    <p:sldId id="269" r:id="rId10"/>
    <p:sldId id="270" r:id="rId11"/>
  </p:sldIdLst>
  <p:sldSz cx="9144000" cy="5143500" type="screen16x9"/>
  <p:notesSz cx="6858000" cy="9144000"/>
  <p:embeddedFontLst>
    <p:embeddedFont>
      <p:font typeface="Noto Sans KR Black" panose="020B0200000000000000" pitchFamily="50" charset="-127"/>
      <p:bold r:id="rId13"/>
    </p:embeddedFont>
    <p:embeddedFont>
      <p:font typeface="Noto Sans KR Medium" panose="020B0200000000000000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4653"/>
    <a:srgbClr val="C7E0E7"/>
    <a:srgbClr val="325F7B"/>
    <a:srgbClr val="F3F3F3"/>
    <a:srgbClr val="536977"/>
    <a:srgbClr val="565D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C5DA38-F707-4794-8A88-0398D95956EF}">
  <a:tblStyle styleId="{C6C5DA38-F707-4794-8A88-0398D95956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97D6581-0525-484B-A2CC-11615709EF0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611" autoAdjust="0"/>
  </p:normalViewPr>
  <p:slideViewPr>
    <p:cSldViewPr snapToGrid="0">
      <p:cViewPr varScale="1">
        <p:scale>
          <a:sx n="101" d="100"/>
          <a:sy n="101" d="100"/>
        </p:scale>
        <p:origin x="922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★☆★☆★☆★☆★☆★☆★☆★☆★☆</a:t>
            </a:r>
            <a:r>
              <a:rPr lang="en-US" altLang="ko-KR" dirty="0"/>
              <a:t>&gt;&gt;&gt;&gt;</a:t>
            </a:r>
            <a:r>
              <a:rPr lang="ko-KR" altLang="en-US" dirty="0"/>
              <a:t>여기다가 적어줘</a:t>
            </a:r>
            <a:r>
              <a:rPr lang="en-US" altLang="ko-KR" dirty="0"/>
              <a:t>&lt;&lt;&lt;&lt;&lt;</a:t>
            </a:r>
            <a:r>
              <a:rPr lang="ko-KR" altLang="en-US" dirty="0"/>
              <a:t>★☆★☆★☆★☆★☆★☆★☆★☆★☆★☆★☆★☆★☆</a:t>
            </a:r>
            <a:endParaRPr lang="en-US" altLang="ko-KR" dirty="0"/>
          </a:p>
          <a:p>
            <a:r>
              <a:rPr lang="ko-KR" altLang="en-US" dirty="0"/>
              <a:t>★☆★☆★☆★☆★☆★☆★★☆★☆★☆★☆★☆★☆★★☆★☆★☆★☆★☆★☆★★☆★☆★☆★☆★☆★☆★★☆★☆★☆★☆★☆★☆★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012512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8C267B-64F1-5CF1-E83B-D9A27BDB4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1B77A95-5628-8F7E-6B48-5500BA7F47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E88EDE7-3363-F47F-94AF-CD47467E6C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차때는 다문화 자녀 언어</a:t>
            </a:r>
            <a:r>
              <a:rPr lang="en-US" altLang="ko-KR" dirty="0"/>
              <a:t>/</a:t>
            </a:r>
            <a:r>
              <a:rPr lang="ko-KR" altLang="en-US" dirty="0"/>
              <a:t>문화 적응 도우미로 연계</a:t>
            </a:r>
          </a:p>
        </p:txBody>
      </p:sp>
    </p:spTree>
    <p:extLst>
      <p:ext uri="{BB962C8B-B14F-4D97-AF65-F5344CB8AC3E}">
        <p14:creationId xmlns:p14="http://schemas.microsoft.com/office/powerpoint/2010/main" val="762093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AB07E-5358-E0F9-76C2-6628225469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1A337E1-0902-93CA-7E64-04FE077B0B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204E047-D7B3-9670-E967-00CFD64468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★☆★☆★☆★☆★☆★☆★☆★☆★☆</a:t>
            </a:r>
            <a:r>
              <a:rPr lang="en-US" altLang="ko-KR" dirty="0"/>
              <a:t>&gt;&gt;&gt;&gt;</a:t>
            </a:r>
            <a:r>
              <a:rPr lang="ko-KR" altLang="en-US" dirty="0"/>
              <a:t>여기다가 적어줘</a:t>
            </a:r>
            <a:r>
              <a:rPr lang="en-US" altLang="ko-KR" dirty="0"/>
              <a:t>&lt;&lt;&lt;&lt;&lt;</a:t>
            </a:r>
            <a:r>
              <a:rPr lang="ko-KR" altLang="en-US" dirty="0"/>
              <a:t>★☆★☆★☆★☆★☆★☆★☆★☆★☆★☆★☆★☆★☆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95003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ko-KR" altLang="en-US" dirty="0"/>
              <a:t>★☆★☆★☆★☆★☆★☆★☆★☆★☆</a:t>
            </a:r>
            <a:r>
              <a:rPr lang="en-US" altLang="ko-KR" dirty="0"/>
              <a:t>&gt;&gt;&gt;&gt;</a:t>
            </a:r>
            <a:r>
              <a:rPr lang="ko-KR" altLang="en-US" dirty="0"/>
              <a:t>여기다가 적어줘</a:t>
            </a:r>
            <a:r>
              <a:rPr lang="en-US" altLang="ko-KR" dirty="0"/>
              <a:t>&lt;&lt;&lt;&lt;&lt;</a:t>
            </a:r>
            <a:r>
              <a:rPr lang="ko-KR" altLang="en-US" dirty="0"/>
              <a:t>★☆★☆★☆★☆★☆★☆★☆★☆★☆★☆★☆★☆★☆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3096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6C6522-6F55-39B1-BCBF-CDF9DECBB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68A9AE-706E-9E8F-780D-B621CAA608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AAC18EC-3634-EE90-29EB-896FB829B0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기사 출처 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https://www.gosiweek.com/article/1065567242843824</a:t>
            </a:r>
          </a:p>
          <a:p>
            <a:r>
              <a:rPr lang="en-US" altLang="ko-KR" dirty="0"/>
              <a:t>https://www.newspim.com/news/view/20250311000786</a:t>
            </a:r>
          </a:p>
          <a:p>
            <a:r>
              <a:rPr lang="en-US" altLang="ko-KR" dirty="0"/>
              <a:t>https://www.ntoday.co.kr/news/articleView.html?idxno=97492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02755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718FD1-43DF-8049-0763-3140E099F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4461AB0-A800-CDB0-8F4C-CA902DA084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846BF9B-15AD-7FD5-2A47-72B9C2AC51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기사 출처 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https://www.gosiweek.com/article/1065567242843824</a:t>
            </a:r>
          </a:p>
          <a:p>
            <a:r>
              <a:rPr lang="en-US" altLang="ko-KR" dirty="0"/>
              <a:t>https://www.newspim.com/news/view/20250311000786</a:t>
            </a:r>
          </a:p>
          <a:p>
            <a:r>
              <a:rPr lang="en-US" altLang="ko-KR" dirty="0"/>
              <a:t>https://www.ntoday.co.kr/news/articleView.html?idxno=97492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59554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35B05B-58C6-D240-18BA-23D06EA3E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215589C-38DF-5B56-0037-F5BC31FC4C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321BCD9-6F0F-4675-F178-856A6B00EA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차때는 다문화 자녀 언어</a:t>
            </a:r>
            <a:r>
              <a:rPr lang="en-US" altLang="ko-KR" dirty="0"/>
              <a:t>/</a:t>
            </a:r>
            <a:r>
              <a:rPr lang="ko-KR" altLang="en-US" dirty="0"/>
              <a:t>문화 적응 도우미로 연계</a:t>
            </a:r>
            <a:endParaRPr lang="en-US" altLang="ko-KR" dirty="0"/>
          </a:p>
          <a:p>
            <a:r>
              <a:rPr lang="en-US" altLang="ko-KR" dirty="0"/>
              <a:t>&gt;&gt;</a:t>
            </a:r>
            <a:r>
              <a:rPr lang="ko-KR" altLang="en-US" dirty="0"/>
              <a:t>화살표 밝게 하고 글씨 삽입</a:t>
            </a:r>
            <a:endParaRPr lang="en-US" altLang="ko-KR" dirty="0"/>
          </a:p>
          <a:p>
            <a:r>
              <a:rPr lang="ko-KR" altLang="en-US" dirty="0"/>
              <a:t>자료 만들면서 평가자가 이 자료를 보면 </a:t>
            </a:r>
            <a:r>
              <a:rPr lang="ko-KR" altLang="en-US" dirty="0" err="1"/>
              <a:t>무슨생각을</a:t>
            </a:r>
            <a:r>
              <a:rPr lang="ko-KR" altLang="en-US" dirty="0"/>
              <a:t> 할까</a:t>
            </a:r>
            <a:r>
              <a:rPr lang="en-US" altLang="ko-KR" dirty="0"/>
              <a:t>? </a:t>
            </a:r>
            <a:r>
              <a:rPr lang="ko-KR" altLang="en-US" dirty="0"/>
              <a:t>라는 생각하면서 만들기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68040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2E374-A5E0-3B81-CAEB-921077131D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059AFF-9D72-EFA7-B5D9-97DABA7B14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C04871C-E288-FB56-370A-71637DB6E4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차때는 다문화 자녀 언어</a:t>
            </a:r>
            <a:r>
              <a:rPr lang="en-US" altLang="ko-KR" dirty="0"/>
              <a:t>/</a:t>
            </a:r>
            <a:r>
              <a:rPr lang="ko-KR" altLang="en-US" dirty="0"/>
              <a:t>문화 적응 도우미로 연계</a:t>
            </a:r>
            <a:endParaRPr lang="en-US" altLang="ko-KR" dirty="0"/>
          </a:p>
          <a:p>
            <a:r>
              <a:rPr lang="ko-KR" altLang="en-US" dirty="0"/>
              <a:t>초반 </a:t>
            </a:r>
            <a:r>
              <a:rPr lang="en-US" altLang="ko-KR" dirty="0"/>
              <a:t>3</a:t>
            </a:r>
            <a:r>
              <a:rPr lang="ko-KR" altLang="en-US" dirty="0"/>
              <a:t>장 안에 궁금증을 유발하기 → </a:t>
            </a:r>
          </a:p>
        </p:txBody>
      </p:sp>
    </p:spTree>
    <p:extLst>
      <p:ext uri="{BB962C8B-B14F-4D97-AF65-F5344CB8AC3E}">
        <p14:creationId xmlns:p14="http://schemas.microsoft.com/office/powerpoint/2010/main" val="4173151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공통 부분 하나 만들기</a:t>
            </a:r>
          </a:p>
        </p:txBody>
      </p:sp>
    </p:spTree>
    <p:extLst>
      <p:ext uri="{BB962C8B-B14F-4D97-AF65-F5344CB8AC3E}">
        <p14:creationId xmlns:p14="http://schemas.microsoft.com/office/powerpoint/2010/main" val="3688650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60D455-1167-BFC0-C472-55E27CF2F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8E6C076-ABE6-4C11-5265-8B19298434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84FB0ED-A78F-72BB-95C4-523F7659D8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ko-KR" altLang="en-US" dirty="0"/>
              <a:t>기사 출처 </a:t>
            </a:r>
            <a:r>
              <a:rPr lang="en-US" altLang="ko-KR" dirty="0"/>
              <a:t>:</a:t>
            </a:r>
          </a:p>
          <a:p>
            <a:r>
              <a:rPr lang="en-US" altLang="ko-KR" dirty="0"/>
              <a:t>https://www.gosiweek.com/article/1065567242843824</a:t>
            </a:r>
          </a:p>
          <a:p>
            <a:r>
              <a:rPr lang="en-US" altLang="ko-KR" dirty="0"/>
              <a:t>https://www.newspim.com/news/view/20250311000786</a:t>
            </a:r>
          </a:p>
          <a:p>
            <a:r>
              <a:rPr lang="en-US" altLang="ko-KR" dirty="0"/>
              <a:t>https://www.ntoday.co.kr/news/articleView.html?idxno=97492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02607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83BBC9-2D01-5721-94FC-353DEC8B75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225BC5-11C2-D47C-6BC7-74841620C7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5D13B3-D7E3-2E2B-71F1-40C419180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C6C1A4-440A-0EAB-36ED-A0AE39266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6F5C51-AED2-E4ED-D2A4-341A7BC37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007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1FB15B-2834-735B-E54A-64C435A14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1825B1-A0CE-B55B-1CAF-B0C774D04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A949D4-1D48-8F35-2744-CAE7A208E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29A88D-6292-747F-4CE4-37C1B68DD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B3EF2-4000-8170-6327-8E985D2A9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96195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D82033-CFB1-52EB-CD24-C3E2FBCDB5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69F86C-9644-7CB7-FB94-A4E528417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8EC526-713B-A358-FDE5-ACB2B1190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8952A-F651-62C0-0EB7-9F3CC41D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1096BA-A83B-A86C-E27F-E9FAF56C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54274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EC5BF-2E63-E3A5-56C1-F0F022475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73DCA3-26CF-6965-A23D-F52CC5922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C1090-78EE-2932-FED5-016EEFF83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5F960D-CF85-FF75-FBA4-9BFC24F45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6BB6E5-8338-AF99-9669-031DD8430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887720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20D8BD-D5DD-4347-E2CD-2129C31E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900343-DF84-9D1C-40F0-A5449BB9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CD7738-063B-0B5E-5E85-70621FCBB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94732B-70E2-CBF0-E2F1-382DB82B3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1D754-DDA0-F136-26B5-83AF7B22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15523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38FE01-968A-40EB-3A56-1F13C91C9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05EA31-37F2-F63C-B62D-65D72403F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455FF8-3F4C-1808-69BB-A13792CA6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268E96-CBA9-04CC-8B9A-5F2A223DA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BC4D25-0E75-2464-F2D6-03E22E5B6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EFF977-6D54-4525-A386-E4562295A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11924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CAE156-FE0B-994A-B054-06704F520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1B561F-0241-FE37-1133-3F7C04C4F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B47195-B71D-55E9-C3F6-E84F51B2E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FD3AB3-17BA-F41B-F83D-C2D42A602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A5ABD7-973B-F179-72C2-ED8A97A22C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DAB4C74-B68B-5A3C-B657-F21E03CBC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A4A7AD7-875C-5827-3486-F02251529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44E94E3-4D87-8A96-BB80-85685A8B8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3630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A727E-72F2-F90A-2924-FDCC42234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A6E54CA-C2D0-5723-B673-3414B6CAD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59B048-9ED7-7FDD-F8B7-188BC3597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69ABB7-51E7-BF26-E573-CE19A04E9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72630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F9D9F76-95BA-BE85-80C4-5D109E095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C4131B-430F-B6EF-C246-6EE3CFC48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E15B489-0C96-B196-BB16-D455D2F4E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27283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CE51F7-B495-E898-9A9E-56EB829BE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17B5DF-BEC5-8E24-A6FF-03791F8B5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22B7C7-341C-C1F6-9417-DA676C863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1A54BD-0F80-BA86-7A50-002655CD6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5508A7-F168-36EB-5692-BAB83AF39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E4F331-2B11-3103-2F8F-0211BB23C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10665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82FF4C-14AA-43B8-F744-392B4809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095EE4-5ADC-DA49-3A12-99141AF8E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F8DFC3-D72A-08F3-FA2C-08C36713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1F67C0-CFE7-01FE-7ED9-01961BD7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B8CA19-830F-29C6-FB66-70F9FFCED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F0077-5B82-9F69-4E9D-23E97984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3154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E05653B-DE65-79A7-5896-3F9425F02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957541-4CC6-F93B-2FEA-A711DA4D3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6FFE6C3-5D7E-ADE0-6013-63204CF9B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25A65-A586-4074-A34F-F773A45F892B}" type="datetimeFigureOut">
              <a:rPr lang="ko-KR" altLang="en-US" smtClean="0"/>
              <a:t>2025-10-31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DCD446-9FF7-C5E9-A954-A746B3BD67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04C957-3E66-D2C8-8F8A-2471349D87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A3973-902A-4F1F-A027-4B003FA9ADB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02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9D520198-929C-216F-86F9-3DB814F0A3CB}"/>
              </a:ext>
            </a:extLst>
          </p:cNvPr>
          <p:cNvSpPr/>
          <p:nvPr/>
        </p:nvSpPr>
        <p:spPr>
          <a:xfrm>
            <a:off x="0" y="1"/>
            <a:ext cx="3600450" cy="5143500"/>
          </a:xfrm>
          <a:custGeom>
            <a:avLst/>
            <a:gdLst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3600450 w 3600450"/>
              <a:gd name="connsiteY2" fmla="*/ 5143500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1920506 w 3600450"/>
              <a:gd name="connsiteY2" fmla="*/ 5136411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1963036 w 3600450"/>
              <a:gd name="connsiteY2" fmla="*/ 5143499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450" h="5143500">
                <a:moveTo>
                  <a:pt x="0" y="0"/>
                </a:moveTo>
                <a:lnTo>
                  <a:pt x="3600450" y="0"/>
                </a:lnTo>
                <a:lnTo>
                  <a:pt x="1963036" y="5143499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solidFill>
            <a:srgbClr val="C7E0E7"/>
          </a:solidFill>
          <a:ln/>
        </p:spPr>
        <p:txBody>
          <a:bodyPr/>
          <a:lstStyle/>
          <a:p>
            <a:endParaRPr lang="ko-KR" altLang="en-US" sz="400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9BB0FAAB-9FA9-922C-7902-5F32F370FAAB}"/>
              </a:ext>
            </a:extLst>
          </p:cNvPr>
          <p:cNvSpPr/>
          <p:nvPr/>
        </p:nvSpPr>
        <p:spPr>
          <a:xfrm>
            <a:off x="381000" y="521703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이거 내용 한번 읽어보고 아닌 것 같으면</a:t>
            </a:r>
            <a:endParaRPr lang="en-US" altLang="ko-KR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3469"/>
              </a:lnSpc>
            </a:pP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밑에 대본에다가 적어줘</a:t>
            </a:r>
            <a:endParaRPr lang="en-US" altLang="ko-KR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3469"/>
              </a:lnSpc>
            </a:pPr>
            <a:endParaRPr lang="en-US" altLang="ko-KR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3469"/>
              </a:lnSpc>
            </a:pP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그리고 월요일에는 관련 기사나 데이터 위주로 찾으면 될 것 같고</a:t>
            </a:r>
            <a:endParaRPr lang="en-US" altLang="ko-KR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3469"/>
              </a:lnSpc>
            </a:pP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머리 아픈 내용 있으면 </a:t>
            </a:r>
            <a:r>
              <a:rPr lang="ko-KR" altLang="en-US" sz="20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나한테</a:t>
            </a: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 카톡 해 </a:t>
            </a:r>
            <a:r>
              <a:rPr lang="en-US" altLang="ko-KR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100</a:t>
            </a: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번해도 됨</a:t>
            </a:r>
            <a:endParaRPr lang="en-US" altLang="ko-KR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3469"/>
              </a:lnSpc>
            </a:pPr>
            <a:endParaRPr lang="en-US" altLang="ko-KR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3469"/>
              </a:lnSpc>
            </a:pPr>
            <a:r>
              <a:rPr lang="en-US" altLang="ko-KR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Ppt </a:t>
            </a: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다시 </a:t>
            </a:r>
            <a:r>
              <a:rPr lang="ko-KR" altLang="en-US" sz="20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꾸미는건</a:t>
            </a: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 내가 화요일에 </a:t>
            </a:r>
            <a:r>
              <a:rPr lang="ko-KR" altLang="en-US" sz="20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할테니까</a:t>
            </a:r>
            <a:endParaRPr lang="en-US" altLang="ko-KR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3469"/>
              </a:lnSpc>
            </a:pP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너가 이해한 내용이랑 내가 적은 내용이랑 다르면 대본이나 </a:t>
            </a:r>
            <a:r>
              <a:rPr lang="ko-KR" altLang="en-US" sz="20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노션에</a:t>
            </a: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 적어놓고 </a:t>
            </a:r>
            <a:r>
              <a:rPr lang="ko-KR" altLang="en-US" sz="20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나한테</a:t>
            </a: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 알려줘</a:t>
            </a:r>
            <a:r>
              <a:rPr lang="en-US" altLang="ko-KR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!!</a:t>
            </a:r>
          </a:p>
          <a:p>
            <a:pPr>
              <a:lnSpc>
                <a:spcPts val="3469"/>
              </a:lnSpc>
            </a:pPr>
            <a:endParaRPr lang="en-US" altLang="ko-KR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3469"/>
              </a:lnSpc>
            </a:pPr>
            <a:r>
              <a:rPr lang="ko-KR" altLang="en-US" sz="2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시간이 없어서 대충 해놓고 간다 미안해</a:t>
            </a:r>
            <a:r>
              <a:rPr lang="en-US" altLang="ko-KR" sz="200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.. </a:t>
            </a:r>
            <a:r>
              <a:rPr lang="ko-KR" altLang="en-US" sz="200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화이팅</a:t>
            </a:r>
            <a:r>
              <a:rPr lang="en-US" altLang="ko-KR" sz="200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!</a:t>
            </a:r>
            <a:endParaRPr lang="en-US" altLang="ko-KR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3469"/>
              </a:lnSpc>
            </a:pPr>
            <a:endParaRPr lang="en-US" sz="2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273EEC13-0576-18C9-6FDA-D634DFBD39C8}"/>
              </a:ext>
            </a:extLst>
          </p:cNvPr>
          <p:cNvSpPr/>
          <p:nvPr/>
        </p:nvSpPr>
        <p:spPr>
          <a:xfrm>
            <a:off x="3925119" y="3043089"/>
            <a:ext cx="4722763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6888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09694-0D93-A6C4-7412-FA6868747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ADB8B8EE-9F6C-A7E1-2CA6-63DF958D1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811462" y="-313282"/>
            <a:ext cx="667196" cy="3336056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934F3D24-79F8-05A0-D724-1AEAEF79A186}"/>
              </a:ext>
            </a:extLst>
          </p:cNvPr>
          <p:cNvSpPr/>
          <p:nvPr/>
        </p:nvSpPr>
        <p:spPr>
          <a:xfrm>
            <a:off x="509852" y="2080435"/>
            <a:ext cx="809135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예측 결과</a:t>
            </a:r>
            <a:endParaRPr lang="en-US" sz="20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6F5CCB59-BD80-0DF5-AD69-752A001E7EBF}"/>
              </a:ext>
            </a:extLst>
          </p:cNvPr>
          <p:cNvSpPr/>
          <p:nvPr/>
        </p:nvSpPr>
        <p:spPr>
          <a:xfrm>
            <a:off x="861716" y="2547089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en-US" altLang="ko-KR" sz="1400" b="1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다문화가정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수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추세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en-US" altLang="ko-KR" sz="1400" b="1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예측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A7B9CEE6-AF75-351A-086C-0BA023B60F1F}"/>
              </a:ext>
            </a:extLst>
          </p:cNvPr>
          <p:cNvSpPr/>
          <p:nvPr/>
        </p:nvSpPr>
        <p:spPr>
          <a:xfrm>
            <a:off x="5330912" y="2080435"/>
            <a:ext cx="710214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UI </a:t>
            </a:r>
            <a:r>
              <a:rPr lang="ko-KR" alt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시각화</a:t>
            </a:r>
            <a:endParaRPr lang="en-US" sz="20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CCCA2C2-C399-DE36-4807-7E6EA92E97BF}"/>
              </a:ext>
            </a:extLst>
          </p:cNvPr>
          <p:cNvCxnSpPr>
            <a:cxnSpLocks/>
          </p:cNvCxnSpPr>
          <p:nvPr/>
        </p:nvCxnSpPr>
        <p:spPr>
          <a:xfrm>
            <a:off x="4555067" y="419529"/>
            <a:ext cx="0" cy="4304442"/>
          </a:xfrm>
          <a:prstGeom prst="line">
            <a:avLst/>
          </a:prstGeom>
          <a:ln>
            <a:solidFill>
              <a:srgbClr val="325F7B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F1A23425-6552-854B-29B6-5216A8885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665342" y="-313556"/>
            <a:ext cx="667196" cy="3336056"/>
          </a:xfrm>
          <a:prstGeom prst="rect">
            <a:avLst/>
          </a:prstGeom>
        </p:spPr>
      </p:pic>
      <p:sp>
        <p:nvSpPr>
          <p:cNvPr id="24" name="Text 0">
            <a:extLst>
              <a:ext uri="{FF2B5EF4-FFF2-40B4-BE49-F238E27FC236}">
                <a16:creationId xmlns:a16="http://schemas.microsoft.com/office/drawing/2014/main" id="{C284D909-322F-ABA6-BE40-215F9BED6251}"/>
              </a:ext>
            </a:extLst>
          </p:cNvPr>
          <p:cNvSpPr/>
          <p:nvPr/>
        </p:nvSpPr>
        <p:spPr>
          <a:xfrm>
            <a:off x="509852" y="342243"/>
            <a:ext cx="2224556" cy="39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ko-KR" altLang="en-US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백업용</a:t>
            </a: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ACDD37-1452-7C52-BA84-5DDC8898CDDD}"/>
              </a:ext>
            </a:extLst>
          </p:cNvPr>
          <p:cNvSpPr txBox="1"/>
          <p:nvPr/>
        </p:nvSpPr>
        <p:spPr>
          <a:xfrm>
            <a:off x="981577" y="2815242"/>
            <a:ext cx="267735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국제결혼 증가 및 외국인 유입 확대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altLang="ko-KR" sz="4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r>
              <a: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  <a:sym typeface="Wingdings" panose="05000000000000000000" pitchFamily="2" charset="2"/>
              </a:rPr>
              <a:t>       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상승세 예상</a:t>
            </a:r>
            <a:endParaRPr lang="ko-KR" altLang="en-US" sz="1100" dirty="0"/>
          </a:p>
        </p:txBody>
      </p:sp>
      <p:sp>
        <p:nvSpPr>
          <p:cNvPr id="27" name="Text 2">
            <a:extLst>
              <a:ext uri="{FF2B5EF4-FFF2-40B4-BE49-F238E27FC236}">
                <a16:creationId xmlns:a16="http://schemas.microsoft.com/office/drawing/2014/main" id="{578A549F-F2A0-94E6-8167-7A7448E7D474}"/>
              </a:ext>
            </a:extLst>
          </p:cNvPr>
          <p:cNvSpPr/>
          <p:nvPr/>
        </p:nvSpPr>
        <p:spPr>
          <a:xfrm>
            <a:off x="861716" y="3389975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다문화자녀 수 추세 예측 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9" name="Text 2">
            <a:extLst>
              <a:ext uri="{FF2B5EF4-FFF2-40B4-BE49-F238E27FC236}">
                <a16:creationId xmlns:a16="http://schemas.microsoft.com/office/drawing/2014/main" id="{77449E35-DD2F-BE8E-EF7D-5CEF2E3552F6}"/>
              </a:ext>
            </a:extLst>
          </p:cNvPr>
          <p:cNvSpPr/>
          <p:nvPr/>
        </p:nvSpPr>
        <p:spPr>
          <a:xfrm>
            <a:off x="861716" y="4232861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 자녀 언어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en-US" altLang="ko-KR" sz="1400" b="1" dirty="0"/>
              <a:t>· </a:t>
            </a: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문화적 지원 계획</a:t>
            </a:r>
            <a:endParaRPr lang="en-US" sz="1030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EEBAFEE-AF20-2954-FF26-7B00D9059F8F}"/>
              </a:ext>
            </a:extLst>
          </p:cNvPr>
          <p:cNvSpPr txBox="1"/>
          <p:nvPr/>
        </p:nvSpPr>
        <p:spPr>
          <a:xfrm>
            <a:off x="981577" y="4523499"/>
            <a:ext cx="267735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100" dirty="0"/>
          </a:p>
          <a:p>
            <a:endParaRPr lang="ko-KR" altLang="en-US" sz="1100" dirty="0"/>
          </a:p>
          <a:p>
            <a:endParaRPr lang="ko-KR" altLang="en-US" sz="1100" dirty="0"/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27130B8A-17DE-C218-0E9D-1E8B3CBCD1AF}"/>
              </a:ext>
            </a:extLst>
          </p:cNvPr>
          <p:cNvSpPr/>
          <p:nvPr/>
        </p:nvSpPr>
        <p:spPr>
          <a:xfrm>
            <a:off x="5687716" y="3414636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다문화자녀 수 증가 그래프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570F4D-24C7-87A3-8FF0-E6C7A22DA323}"/>
              </a:ext>
            </a:extLst>
          </p:cNvPr>
          <p:cNvSpPr txBox="1"/>
          <p:nvPr/>
        </p:nvSpPr>
        <p:spPr>
          <a:xfrm>
            <a:off x="5807577" y="3705274"/>
            <a:ext cx="2859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연도별 다문화자녀 수를 표와 그래프로 시각화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C6C39220-C721-9B21-D389-EB0CB839A75E}"/>
              </a:ext>
            </a:extLst>
          </p:cNvPr>
          <p:cNvSpPr/>
          <p:nvPr/>
        </p:nvSpPr>
        <p:spPr>
          <a:xfrm>
            <a:off x="5686019" y="2547088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다문화가정 수 증가 그래프</a:t>
            </a:r>
            <a:endParaRPr lang="en-US" altLang="ko-KR" sz="1400" b="1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288E4A-7966-ED5A-39DC-D7DDE8500FEB}"/>
              </a:ext>
            </a:extLst>
          </p:cNvPr>
          <p:cNvSpPr txBox="1"/>
          <p:nvPr/>
        </p:nvSpPr>
        <p:spPr>
          <a:xfrm>
            <a:off x="5807577" y="2837727"/>
            <a:ext cx="29808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연도별 다문화가정 수를 표와 그래프로 시각화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8EEC0751-EE6D-8D1C-F8C5-050B7A7BD05C}"/>
              </a:ext>
            </a:extLst>
          </p:cNvPr>
          <p:cNvSpPr/>
          <p:nvPr/>
        </p:nvSpPr>
        <p:spPr>
          <a:xfrm>
            <a:off x="5687716" y="4232861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과거 및 예측 데이터를 비교</a:t>
            </a: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·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시각화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5025AB7-5BF7-08E9-10B3-AC765C812A9F}"/>
              </a:ext>
            </a:extLst>
          </p:cNvPr>
          <p:cNvSpPr txBox="1"/>
          <p:nvPr/>
        </p:nvSpPr>
        <p:spPr>
          <a:xfrm>
            <a:off x="5807577" y="4523499"/>
            <a:ext cx="28593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기존 데이터와 </a:t>
            </a:r>
            <a:r>
              <a:rPr lang="ko-KR" altLang="en-US" sz="1100" dirty="0" err="1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머신러닝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 예측 데이터를 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한눈에 비교</a:t>
            </a:r>
            <a:r>
              <a:rPr lang="en-US" altLang="ko-KR" sz="1100" dirty="0"/>
              <a:t>·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 시각화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97708E-9485-28E3-8B39-11E417276061}"/>
              </a:ext>
            </a:extLst>
          </p:cNvPr>
          <p:cNvSpPr txBox="1"/>
          <p:nvPr/>
        </p:nvSpPr>
        <p:spPr>
          <a:xfrm>
            <a:off x="981577" y="3669949"/>
            <a:ext cx="267735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다문화가정 증가에 비례하여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endParaRPr lang="en-US" altLang="ko-KR" sz="3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     다문화자녀 수도 증가할 것으로 예상</a:t>
            </a:r>
            <a:endParaRPr lang="ko-KR" alt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2A32F2-AD54-79F6-DC6B-7C723511B127}"/>
              </a:ext>
            </a:extLst>
          </p:cNvPr>
          <p:cNvSpPr txBox="1"/>
          <p:nvPr/>
        </p:nvSpPr>
        <p:spPr>
          <a:xfrm>
            <a:off x="981577" y="4566008"/>
            <a:ext cx="26773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언어</a:t>
            </a:r>
            <a:r>
              <a:rPr lang="en-US" altLang="ko-KR" sz="1100" b="1" dirty="0"/>
              <a:t>·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문화 적응 지원 강화 필요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918825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E35A7-B4D0-C558-A181-3A6238877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5EF463E9-DE07-A0DD-E5BB-368B6229559C}"/>
              </a:ext>
            </a:extLst>
          </p:cNvPr>
          <p:cNvSpPr/>
          <p:nvPr/>
        </p:nvSpPr>
        <p:spPr>
          <a:xfrm>
            <a:off x="0" y="1"/>
            <a:ext cx="3600450" cy="5143500"/>
          </a:xfrm>
          <a:custGeom>
            <a:avLst/>
            <a:gdLst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3600450 w 3600450"/>
              <a:gd name="connsiteY2" fmla="*/ 5143500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1920506 w 3600450"/>
              <a:gd name="connsiteY2" fmla="*/ 5136411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1963036 w 3600450"/>
              <a:gd name="connsiteY2" fmla="*/ 5143499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450" h="5143500">
                <a:moveTo>
                  <a:pt x="0" y="0"/>
                </a:moveTo>
                <a:lnTo>
                  <a:pt x="3600450" y="0"/>
                </a:lnTo>
                <a:lnTo>
                  <a:pt x="1963036" y="5143499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solidFill>
            <a:srgbClr val="C7E0E7"/>
          </a:solidFill>
          <a:ln/>
        </p:spPr>
        <p:txBody>
          <a:bodyPr/>
          <a:lstStyle/>
          <a:p>
            <a:endParaRPr lang="ko-KR" altLang="en-US" sz="400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5DD7E555-58DF-E509-36AA-6CEA5E15835D}"/>
              </a:ext>
            </a:extLst>
          </p:cNvPr>
          <p:cNvSpPr/>
          <p:nvPr/>
        </p:nvSpPr>
        <p:spPr>
          <a:xfrm>
            <a:off x="3925119" y="2100411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ko-KR" altLang="en-US" sz="4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제목도 다시 해야 되네</a:t>
            </a: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DF02E5C-F50A-0809-6F42-8DEA7B226F45}"/>
              </a:ext>
            </a:extLst>
          </p:cNvPr>
          <p:cNvSpPr/>
          <p:nvPr/>
        </p:nvSpPr>
        <p:spPr>
          <a:xfrm>
            <a:off x="3925119" y="2794971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altLang="ko-KR" sz="4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~~ </a:t>
            </a:r>
            <a:r>
              <a:rPr lang="ko-KR" altLang="en-US" sz="40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예측 서비스</a:t>
            </a: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AA2EA366-E7A6-7A8E-0F4A-1D41EC1F6BAA}"/>
              </a:ext>
            </a:extLst>
          </p:cNvPr>
          <p:cNvSpPr/>
          <p:nvPr/>
        </p:nvSpPr>
        <p:spPr>
          <a:xfrm>
            <a:off x="3925119" y="3043089"/>
            <a:ext cx="4722763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40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65E6ACCF-DE5B-766C-5FC8-BB1B8BE83983}"/>
              </a:ext>
            </a:extLst>
          </p:cNvPr>
          <p:cNvSpPr/>
          <p:nvPr/>
        </p:nvSpPr>
        <p:spPr>
          <a:xfrm>
            <a:off x="6685808" y="4086623"/>
            <a:ext cx="1536235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ko-KR" altLang="en-US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김진혁</a:t>
            </a:r>
            <a:r>
              <a:rPr lang="en-US" altLang="ko-KR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, </a:t>
            </a:r>
            <a:r>
              <a:rPr lang="ko-KR" altLang="en-US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김세준</a:t>
            </a:r>
            <a:endParaRPr lang="en-US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6171A324-8939-D001-8CB0-0D9FB3D21ED8}"/>
              </a:ext>
            </a:extLst>
          </p:cNvPr>
          <p:cNvSpPr/>
          <p:nvPr/>
        </p:nvSpPr>
        <p:spPr>
          <a:xfrm>
            <a:off x="7381054" y="4422010"/>
            <a:ext cx="750305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1400" dirty="0">
                <a:solidFill>
                  <a:srgbClr val="536977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25.10.31</a:t>
            </a:r>
          </a:p>
        </p:txBody>
      </p:sp>
    </p:spTree>
    <p:extLst>
      <p:ext uri="{BB962C8B-B14F-4D97-AF65-F5344CB8AC3E}">
        <p14:creationId xmlns:p14="http://schemas.microsoft.com/office/powerpoint/2010/main" val="2909529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E602E-4BF5-2B19-A0F3-6E3A6C2F4E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0">
            <a:extLst>
              <a:ext uri="{FF2B5EF4-FFF2-40B4-BE49-F238E27FC236}">
                <a16:creationId xmlns:a16="http://schemas.microsoft.com/office/drawing/2014/main" id="{993FD12E-F087-07CB-4FD0-4B02D6213793}"/>
              </a:ext>
            </a:extLst>
          </p:cNvPr>
          <p:cNvSpPr/>
          <p:nvPr/>
        </p:nvSpPr>
        <p:spPr>
          <a:xfrm>
            <a:off x="496119" y="1539850"/>
            <a:ext cx="3544119" cy="442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69"/>
              </a:lnSpc>
            </a:pPr>
            <a:r>
              <a:rPr lang="en-US" sz="28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목차</a:t>
            </a:r>
            <a:endParaRPr lang="en-US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5" name="Text 1">
            <a:extLst>
              <a:ext uri="{FF2B5EF4-FFF2-40B4-BE49-F238E27FC236}">
                <a16:creationId xmlns:a16="http://schemas.microsoft.com/office/drawing/2014/main" id="{2026A845-D1D2-6D76-AEAD-20907C113742}"/>
              </a:ext>
            </a:extLst>
          </p:cNvPr>
          <p:cNvSpPr/>
          <p:nvPr/>
        </p:nvSpPr>
        <p:spPr>
          <a:xfrm>
            <a:off x="496119" y="2390403"/>
            <a:ext cx="141759" cy="17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094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Light" pitchFamily="34" charset="-120"/>
              </a:rPr>
              <a:t>01</a:t>
            </a: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4E4D7063-C450-9B6F-554B-507F3D33E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19" y="2612306"/>
            <a:ext cx="2622724" cy="19050"/>
          </a:xfrm>
          <a:prstGeom prst="rect">
            <a:avLst/>
          </a:prstGeom>
          <a:solidFill>
            <a:srgbClr val="C7E0E7"/>
          </a:solidFill>
        </p:spPr>
      </p:pic>
      <p:sp>
        <p:nvSpPr>
          <p:cNvPr id="17" name="Text 2">
            <a:extLst>
              <a:ext uri="{FF2B5EF4-FFF2-40B4-BE49-F238E27FC236}">
                <a16:creationId xmlns:a16="http://schemas.microsoft.com/office/drawing/2014/main" id="{09F14AA8-9F61-AC7B-AAB0-72BCF14F6BCF}"/>
              </a:ext>
            </a:extLst>
          </p:cNvPr>
          <p:cNvSpPr/>
          <p:nvPr/>
        </p:nvSpPr>
        <p:spPr>
          <a:xfrm>
            <a:off x="496119" y="2721248"/>
            <a:ext cx="2622724" cy="35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81"/>
              </a:lnSpc>
            </a:pPr>
            <a:r>
              <a:rPr lang="ko-KR" altLang="en-US" sz="2400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기획서</a:t>
            </a:r>
            <a:r>
              <a:rPr lang="ko-KR" altLang="en-US" sz="2219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2219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- </a:t>
            </a:r>
            <a:r>
              <a:rPr lang="en-US" sz="14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기획의도</a:t>
            </a:r>
            <a:endParaRPr lang="en-US" sz="2219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8" name="Text 3">
            <a:extLst>
              <a:ext uri="{FF2B5EF4-FFF2-40B4-BE49-F238E27FC236}">
                <a16:creationId xmlns:a16="http://schemas.microsoft.com/office/drawing/2014/main" id="{E86A2F3D-12F3-EE90-4ACA-9A8B03F78D5B}"/>
              </a:ext>
            </a:extLst>
          </p:cNvPr>
          <p:cNvSpPr/>
          <p:nvPr/>
        </p:nvSpPr>
        <p:spPr>
          <a:xfrm>
            <a:off x="496119" y="3160663"/>
            <a:ext cx="2622724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2BE01CDD-6D69-5E5D-5644-4CCEBDF19584}"/>
              </a:ext>
            </a:extLst>
          </p:cNvPr>
          <p:cNvSpPr/>
          <p:nvPr/>
        </p:nvSpPr>
        <p:spPr>
          <a:xfrm>
            <a:off x="3260601" y="2390403"/>
            <a:ext cx="141759" cy="17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094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Light" pitchFamily="34" charset="-120"/>
              </a:rPr>
              <a:t>02</a:t>
            </a: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20" name="Image 1" descr="preencoded.png">
            <a:extLst>
              <a:ext uri="{FF2B5EF4-FFF2-40B4-BE49-F238E27FC236}">
                <a16:creationId xmlns:a16="http://schemas.microsoft.com/office/drawing/2014/main" id="{5B8FE0CB-2C21-7A51-B4DB-722C880D4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0601" y="2612306"/>
            <a:ext cx="2622724" cy="19050"/>
          </a:xfrm>
          <a:prstGeom prst="rect">
            <a:avLst/>
          </a:prstGeom>
          <a:solidFill>
            <a:srgbClr val="C7E0E7"/>
          </a:solidFill>
        </p:spPr>
      </p:pic>
      <p:sp>
        <p:nvSpPr>
          <p:cNvPr id="21" name="Text 5">
            <a:extLst>
              <a:ext uri="{FF2B5EF4-FFF2-40B4-BE49-F238E27FC236}">
                <a16:creationId xmlns:a16="http://schemas.microsoft.com/office/drawing/2014/main" id="{636745BD-5787-BF10-A4D2-0D9ECAC6443E}"/>
              </a:ext>
            </a:extLst>
          </p:cNvPr>
          <p:cNvSpPr/>
          <p:nvPr/>
        </p:nvSpPr>
        <p:spPr>
          <a:xfrm>
            <a:off x="3260601" y="2721248"/>
            <a:ext cx="2622724" cy="35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81"/>
              </a:lnSpc>
            </a:pPr>
            <a:r>
              <a:rPr lang="ko-KR" altLang="en-US" sz="2400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기획서</a:t>
            </a:r>
            <a:r>
              <a:rPr lang="ko-KR" altLang="en-US" sz="2219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2219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- </a:t>
            </a:r>
            <a:r>
              <a:rPr lang="en-US" sz="14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개발</a:t>
            </a:r>
            <a:r>
              <a:rPr 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목표</a:t>
            </a:r>
            <a:endParaRPr lang="en-US" sz="16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2" name="Text 6">
            <a:extLst>
              <a:ext uri="{FF2B5EF4-FFF2-40B4-BE49-F238E27FC236}">
                <a16:creationId xmlns:a16="http://schemas.microsoft.com/office/drawing/2014/main" id="{AE3DAB4D-9E8C-BE06-1C92-749DF11F29AF}"/>
              </a:ext>
            </a:extLst>
          </p:cNvPr>
          <p:cNvSpPr/>
          <p:nvPr/>
        </p:nvSpPr>
        <p:spPr>
          <a:xfrm>
            <a:off x="6025083" y="2390403"/>
            <a:ext cx="141759" cy="17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r>
              <a:rPr lang="en-US" sz="1094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Light" pitchFamily="34" charset="-120"/>
              </a:rPr>
              <a:t>03</a:t>
            </a: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23" name="Image 2" descr="preencoded.png">
            <a:extLst>
              <a:ext uri="{FF2B5EF4-FFF2-40B4-BE49-F238E27FC236}">
                <a16:creationId xmlns:a16="http://schemas.microsoft.com/office/drawing/2014/main" id="{CFFF0FEB-67F2-675C-CFAC-60A40AA06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5083" y="2612306"/>
            <a:ext cx="2622724" cy="19050"/>
          </a:xfrm>
          <a:prstGeom prst="rect">
            <a:avLst/>
          </a:prstGeom>
          <a:solidFill>
            <a:srgbClr val="C7E0E7"/>
          </a:solidFill>
        </p:spPr>
      </p:pic>
      <p:sp>
        <p:nvSpPr>
          <p:cNvPr id="24" name="Text 7">
            <a:extLst>
              <a:ext uri="{FF2B5EF4-FFF2-40B4-BE49-F238E27FC236}">
                <a16:creationId xmlns:a16="http://schemas.microsoft.com/office/drawing/2014/main" id="{F743D4BC-212F-0DF9-45A6-06FE3CBB147D}"/>
              </a:ext>
            </a:extLst>
          </p:cNvPr>
          <p:cNvSpPr/>
          <p:nvPr/>
        </p:nvSpPr>
        <p:spPr>
          <a:xfrm>
            <a:off x="6025083" y="2721248"/>
            <a:ext cx="2622724" cy="35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81"/>
              </a:lnSpc>
            </a:pPr>
            <a:r>
              <a:rPr lang="en-US" sz="2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업무 분장</a:t>
            </a:r>
            <a:endParaRPr lang="en-US" sz="24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3ED63A63-2C0E-9BAC-4E42-761137F768C6}"/>
              </a:ext>
            </a:extLst>
          </p:cNvPr>
          <p:cNvSpPr/>
          <p:nvPr/>
        </p:nvSpPr>
        <p:spPr>
          <a:xfrm>
            <a:off x="6025083" y="3160663"/>
            <a:ext cx="2622724" cy="212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56"/>
              </a:lnSpc>
            </a:pPr>
            <a:endParaRPr lang="en-US" sz="1094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3829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73018-51CE-F36D-D3E7-52B4BD5EB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C101593-1A77-1F98-8E00-01FB4C24E829}"/>
              </a:ext>
            </a:extLst>
          </p:cNvPr>
          <p:cNvSpPr/>
          <p:nvPr/>
        </p:nvSpPr>
        <p:spPr>
          <a:xfrm>
            <a:off x="509852" y="342243"/>
            <a:ext cx="2004747" cy="39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</a:t>
            </a:r>
            <a:r>
              <a:rPr lang="ko-KR" altLang="en-US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서</a:t>
            </a:r>
            <a:r>
              <a:rPr lang="en-US" altLang="ko-KR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- </a:t>
            </a:r>
            <a:r>
              <a:rPr lang="ko-KR" alt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기획의도</a:t>
            </a: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2750"/>
              </a:lnSpc>
            </a:pP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8ED4335-F49D-B699-0CB8-89765E7A6B81}"/>
              </a:ext>
            </a:extLst>
          </p:cNvPr>
          <p:cNvSpPr/>
          <p:nvPr/>
        </p:nvSpPr>
        <p:spPr>
          <a:xfrm>
            <a:off x="240242" y="810178"/>
            <a:ext cx="3325091" cy="9283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국제결혼 증가 기사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7253EB-552C-BF94-E2A9-8DBC3A9F316F}"/>
              </a:ext>
            </a:extLst>
          </p:cNvPr>
          <p:cNvSpPr/>
          <p:nvPr/>
        </p:nvSpPr>
        <p:spPr>
          <a:xfrm>
            <a:off x="5009675" y="752369"/>
            <a:ext cx="3325091" cy="9283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다문화가정의 어두운 면 기사</a:t>
            </a:r>
            <a:endParaRPr lang="en-US" altLang="ko-KR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algn="ctr"/>
            <a:r>
              <a:rPr lang="en-US" altLang="ko-KR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(</a:t>
            </a:r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한국말 못하는 아내</a:t>
            </a:r>
            <a:r>
              <a:rPr lang="en-US" altLang="ko-KR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무관심한 </a:t>
            </a:r>
            <a:r>
              <a:rPr lang="ko-KR" altLang="en-US" dirty="0" err="1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남편등등</a:t>
            </a:r>
            <a:r>
              <a:rPr lang="en-US" altLang="ko-KR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..)</a:t>
            </a:r>
            <a:endParaRPr lang="ko-KR" altLang="en-US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C2A99E6-76DD-2090-7F74-5AB2677E407B}"/>
              </a:ext>
            </a:extLst>
          </p:cNvPr>
          <p:cNvSpPr/>
          <p:nvPr/>
        </p:nvSpPr>
        <p:spPr>
          <a:xfrm>
            <a:off x="552297" y="2431185"/>
            <a:ext cx="3325091" cy="9283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다문화자녀의 어려움 기사</a:t>
            </a:r>
            <a:endParaRPr lang="en-US" altLang="ko-KR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  <a:p>
            <a:pPr algn="ctr"/>
            <a:r>
              <a:rPr lang="en-US" altLang="ko-KR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(</a:t>
            </a:r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한국말 못함</a:t>
            </a:r>
            <a:r>
              <a:rPr lang="en-US" altLang="ko-KR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학교</a:t>
            </a:r>
            <a:r>
              <a:rPr lang="en-US" altLang="ko-KR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</a:t>
            </a:r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부적응</a:t>
            </a:r>
            <a:r>
              <a:rPr lang="en-US" altLang="ko-KR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)</a:t>
            </a:r>
            <a:endParaRPr lang="ko-KR" altLang="en-US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0DCE04C-B436-E0F9-76D3-ACCA559AB451}"/>
              </a:ext>
            </a:extLst>
          </p:cNvPr>
          <p:cNvSpPr/>
          <p:nvPr/>
        </p:nvSpPr>
        <p:spPr>
          <a:xfrm>
            <a:off x="5266613" y="2380883"/>
            <a:ext cx="3325091" cy="9283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다문화 자녀의 방황</a:t>
            </a:r>
            <a:r>
              <a:rPr lang="en-US" altLang="ko-KR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, </a:t>
            </a:r>
            <a:r>
              <a:rPr lang="ko-KR" altLang="en-US" dirty="0"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비행 기사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D8DEAC4-986B-D3D9-15CA-909119DC0144}"/>
              </a:ext>
            </a:extLst>
          </p:cNvPr>
          <p:cNvGrpSpPr/>
          <p:nvPr/>
        </p:nvGrpSpPr>
        <p:grpSpPr>
          <a:xfrm>
            <a:off x="77737" y="4054665"/>
            <a:ext cx="3799651" cy="767711"/>
            <a:chOff x="714281" y="3429666"/>
            <a:chExt cx="4323026" cy="767711"/>
          </a:xfrm>
        </p:grpSpPr>
        <p:sp>
          <p:nvSpPr>
            <p:cNvPr id="16" name="Shape 1">
              <a:extLst>
                <a:ext uri="{FF2B5EF4-FFF2-40B4-BE49-F238E27FC236}">
                  <a16:creationId xmlns:a16="http://schemas.microsoft.com/office/drawing/2014/main" id="{79D2EFA3-4624-4E23-0CB6-07A16E55F177}"/>
                </a:ext>
              </a:extLst>
            </p:cNvPr>
            <p:cNvSpPr/>
            <p:nvPr/>
          </p:nvSpPr>
          <p:spPr>
            <a:xfrm>
              <a:off x="714281" y="3429666"/>
              <a:ext cx="2508137" cy="767711"/>
            </a:xfrm>
            <a:prstGeom prst="roundRect">
              <a:avLst>
                <a:gd name="adj" fmla="val 10124"/>
              </a:avLst>
            </a:prstGeom>
            <a:solidFill>
              <a:srgbClr val="FFFFFF"/>
            </a:solidFill>
            <a:ln/>
            <a:effectLst>
              <a:softEdge rad="63500"/>
            </a:effectLst>
          </p:spPr>
          <p:txBody>
            <a:bodyPr/>
            <a:lstStyle/>
            <a:p>
              <a:r>
                <a:rPr lang="ko-KR" altLang="en-US" sz="1100" dirty="0"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한국어에 능통하지 않은 외국인과 무분별한 국제결혼을 함</a:t>
              </a:r>
              <a:endParaRPr lang="en-US" altLang="ko-KR" sz="1100" dirty="0">
                <a:latin typeface="Noto Sans KR Medium" panose="020B0200000000000000" pitchFamily="50" charset="-127"/>
                <a:ea typeface="Noto Sans KR Medium" panose="020B0200000000000000" pitchFamily="50" charset="-127"/>
              </a:endParaRPr>
            </a:p>
            <a:p>
              <a:endParaRPr lang="en-US" altLang="ko-KR" sz="1100" dirty="0">
                <a:latin typeface="Noto Sans KR Medium" panose="020B0200000000000000" pitchFamily="50" charset="-127"/>
                <a:ea typeface="Noto Sans KR Medium" panose="020B0200000000000000" pitchFamily="50" charset="-127"/>
              </a:endParaRPr>
            </a:p>
          </p:txBody>
        </p:sp>
        <p:sp>
          <p:nvSpPr>
            <p:cNvPr id="17" name="Text 2">
              <a:extLst>
                <a:ext uri="{FF2B5EF4-FFF2-40B4-BE49-F238E27FC236}">
                  <a16:creationId xmlns:a16="http://schemas.microsoft.com/office/drawing/2014/main" id="{F2EA2D3B-4F55-BD27-8F0D-9F8996F6B4F9}"/>
                </a:ext>
              </a:extLst>
            </p:cNvPr>
            <p:cNvSpPr/>
            <p:nvPr/>
          </p:nvSpPr>
          <p:spPr>
            <a:xfrm>
              <a:off x="1369121" y="3577242"/>
              <a:ext cx="3668186" cy="4725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ct val="150000"/>
                </a:lnSpc>
              </a:pPr>
              <a:endParaRPr lang="en-US" b="1" dirty="0">
                <a:solidFill>
                  <a:srgbClr val="536977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0AEA718-A4E3-7CF8-B510-0F80A71BFAC5}"/>
              </a:ext>
            </a:extLst>
          </p:cNvPr>
          <p:cNvGrpSpPr/>
          <p:nvPr/>
        </p:nvGrpSpPr>
        <p:grpSpPr>
          <a:xfrm>
            <a:off x="5999810" y="4002648"/>
            <a:ext cx="3224090" cy="767711"/>
            <a:chOff x="1369121" y="3377648"/>
            <a:chExt cx="3668186" cy="767711"/>
          </a:xfrm>
        </p:grpSpPr>
        <p:sp>
          <p:nvSpPr>
            <p:cNvPr id="19" name="Shape 1">
              <a:extLst>
                <a:ext uri="{FF2B5EF4-FFF2-40B4-BE49-F238E27FC236}">
                  <a16:creationId xmlns:a16="http://schemas.microsoft.com/office/drawing/2014/main" id="{24D2734F-FF18-E316-AF46-1326D879014C}"/>
                </a:ext>
              </a:extLst>
            </p:cNvPr>
            <p:cNvSpPr/>
            <p:nvPr/>
          </p:nvSpPr>
          <p:spPr>
            <a:xfrm>
              <a:off x="2134151" y="3377648"/>
              <a:ext cx="2355834" cy="767711"/>
            </a:xfrm>
            <a:prstGeom prst="roundRect">
              <a:avLst>
                <a:gd name="adj" fmla="val 10124"/>
              </a:avLst>
            </a:prstGeom>
            <a:solidFill>
              <a:srgbClr val="FFFFFF"/>
            </a:solidFill>
            <a:ln/>
            <a:effectLst>
              <a:softEdge rad="63500"/>
            </a:effectLst>
          </p:spPr>
          <p:txBody>
            <a:bodyPr/>
            <a:lstStyle/>
            <a:p>
              <a:r>
                <a:rPr lang="ko-KR" altLang="en-US" sz="1100" dirty="0"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그렇게 자라온 다문화자녀들은 청소년기에 방황할 확률이 매우 높아짐</a:t>
              </a:r>
            </a:p>
          </p:txBody>
        </p:sp>
        <p:sp>
          <p:nvSpPr>
            <p:cNvPr id="20" name="Text 2">
              <a:extLst>
                <a:ext uri="{FF2B5EF4-FFF2-40B4-BE49-F238E27FC236}">
                  <a16:creationId xmlns:a16="http://schemas.microsoft.com/office/drawing/2014/main" id="{EC0AFC96-CC86-20CF-F1DD-CD8862C84049}"/>
                </a:ext>
              </a:extLst>
            </p:cNvPr>
            <p:cNvSpPr/>
            <p:nvPr/>
          </p:nvSpPr>
          <p:spPr>
            <a:xfrm>
              <a:off x="1369121" y="3577242"/>
              <a:ext cx="3668186" cy="4725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ct val="150000"/>
                </a:lnSpc>
              </a:pPr>
              <a:endParaRPr lang="en-US" b="1" dirty="0">
                <a:solidFill>
                  <a:srgbClr val="536977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532BA44-1DBA-2DD4-70B8-1D08C2D3BEBC}"/>
              </a:ext>
            </a:extLst>
          </p:cNvPr>
          <p:cNvGrpSpPr/>
          <p:nvPr/>
        </p:nvGrpSpPr>
        <p:grpSpPr>
          <a:xfrm>
            <a:off x="3042929" y="4036219"/>
            <a:ext cx="3507715" cy="767711"/>
            <a:chOff x="1046429" y="3429666"/>
            <a:chExt cx="3990878" cy="767711"/>
          </a:xfrm>
        </p:grpSpPr>
        <p:sp>
          <p:nvSpPr>
            <p:cNvPr id="22" name="Shape 1">
              <a:extLst>
                <a:ext uri="{FF2B5EF4-FFF2-40B4-BE49-F238E27FC236}">
                  <a16:creationId xmlns:a16="http://schemas.microsoft.com/office/drawing/2014/main" id="{A8DD361D-CE2C-BC89-3CF6-ECF13469E1E8}"/>
                </a:ext>
              </a:extLst>
            </p:cNvPr>
            <p:cNvSpPr/>
            <p:nvPr/>
          </p:nvSpPr>
          <p:spPr>
            <a:xfrm>
              <a:off x="1046429" y="3429666"/>
              <a:ext cx="2837921" cy="767711"/>
            </a:xfrm>
            <a:prstGeom prst="roundRect">
              <a:avLst>
                <a:gd name="adj" fmla="val 10124"/>
              </a:avLst>
            </a:prstGeom>
            <a:solidFill>
              <a:srgbClr val="FFFFFF"/>
            </a:solidFill>
            <a:ln/>
            <a:effectLst>
              <a:softEdge rad="63500"/>
            </a:effectLst>
          </p:spPr>
          <p:txBody>
            <a:bodyPr/>
            <a:lstStyle/>
            <a:p>
              <a:r>
                <a:rPr lang="ko-KR" altLang="en-US" sz="1100" dirty="0"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그 사이에서 태어난 자녀는 </a:t>
              </a:r>
              <a:endParaRPr lang="en-US" altLang="ko-KR" sz="1100" dirty="0">
                <a:latin typeface="Noto Sans KR Medium" panose="020B0200000000000000" pitchFamily="50" charset="-127"/>
                <a:ea typeface="Noto Sans KR Medium" panose="020B0200000000000000" pitchFamily="50" charset="-127"/>
              </a:endParaRPr>
            </a:p>
            <a:p>
              <a:r>
                <a:rPr lang="ko-KR" altLang="en-US" sz="1100" dirty="0"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한국어도 어눌하고 학교생활에도 적응하지 못함</a:t>
              </a:r>
              <a:endParaRPr lang="en-US" altLang="ko-KR" sz="1100" dirty="0">
                <a:latin typeface="Noto Sans KR Medium" panose="020B0200000000000000" pitchFamily="50" charset="-127"/>
                <a:ea typeface="Noto Sans KR Medium" panose="020B0200000000000000" pitchFamily="50" charset="-127"/>
              </a:endParaRPr>
            </a:p>
          </p:txBody>
        </p:sp>
        <p:sp>
          <p:nvSpPr>
            <p:cNvPr id="23" name="Text 2">
              <a:extLst>
                <a:ext uri="{FF2B5EF4-FFF2-40B4-BE49-F238E27FC236}">
                  <a16:creationId xmlns:a16="http://schemas.microsoft.com/office/drawing/2014/main" id="{8CA1E9CB-1252-D351-6951-8C39379AF5D0}"/>
                </a:ext>
              </a:extLst>
            </p:cNvPr>
            <p:cNvSpPr/>
            <p:nvPr/>
          </p:nvSpPr>
          <p:spPr>
            <a:xfrm>
              <a:off x="1369121" y="3577242"/>
              <a:ext cx="3668186" cy="4725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ct val="150000"/>
                </a:lnSpc>
              </a:pPr>
              <a:endParaRPr lang="en-US" b="1" dirty="0">
                <a:solidFill>
                  <a:srgbClr val="536977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</p:txBody>
        </p:sp>
      </p:grpSp>
      <p:sp>
        <p:nvSpPr>
          <p:cNvPr id="26" name="화살표: 오른쪽 25">
            <a:extLst>
              <a:ext uri="{FF2B5EF4-FFF2-40B4-BE49-F238E27FC236}">
                <a16:creationId xmlns:a16="http://schemas.microsoft.com/office/drawing/2014/main" id="{4306C97E-9968-8E3F-C39A-BB2CC0CBBED5}"/>
              </a:ext>
            </a:extLst>
          </p:cNvPr>
          <p:cNvSpPr/>
          <p:nvPr/>
        </p:nvSpPr>
        <p:spPr>
          <a:xfrm>
            <a:off x="2431981" y="4106680"/>
            <a:ext cx="575561" cy="663679"/>
          </a:xfrm>
          <a:prstGeom prst="rightArrow">
            <a:avLst/>
          </a:prstGeom>
          <a:solidFill>
            <a:srgbClr val="536977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B5FA543A-05D2-F18A-4082-62143F394F8A}"/>
              </a:ext>
            </a:extLst>
          </p:cNvPr>
          <p:cNvSpPr/>
          <p:nvPr/>
        </p:nvSpPr>
        <p:spPr>
          <a:xfrm>
            <a:off x="5756178" y="4011120"/>
            <a:ext cx="575561" cy="663679"/>
          </a:xfrm>
          <a:prstGeom prst="rightArrow">
            <a:avLst/>
          </a:prstGeom>
          <a:solidFill>
            <a:srgbClr val="536977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311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338C2-9BE3-F557-04F5-3069CF2005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016E7C8-8E09-0245-192C-B8C818A2C83D}"/>
              </a:ext>
            </a:extLst>
          </p:cNvPr>
          <p:cNvSpPr/>
          <p:nvPr/>
        </p:nvSpPr>
        <p:spPr>
          <a:xfrm>
            <a:off x="509852" y="342243"/>
            <a:ext cx="4175503" cy="39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</a:t>
            </a:r>
            <a:r>
              <a:rPr lang="ko-KR" altLang="en-US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서</a:t>
            </a:r>
            <a:r>
              <a:rPr lang="en-US" altLang="ko-KR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– </a:t>
            </a:r>
            <a:r>
              <a:rPr lang="ko-KR" alt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기획의도 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- ??</a:t>
            </a:r>
            <a:r>
              <a:rPr lang="ko-KR" alt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비교분석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??</a:t>
            </a: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2750"/>
              </a:lnSpc>
            </a:pP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C35DDF2-7115-35CA-F141-B2E945E6D396}"/>
              </a:ext>
            </a:extLst>
          </p:cNvPr>
          <p:cNvSpPr/>
          <p:nvPr/>
        </p:nvSpPr>
        <p:spPr>
          <a:xfrm>
            <a:off x="451838" y="1074673"/>
            <a:ext cx="3896607" cy="11773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모든 국제결혼이 이러한 문제를 겪는가</a:t>
            </a:r>
            <a:r>
              <a:rPr lang="en-US" altLang="ko-KR" sz="1400" dirty="0"/>
              <a:t>? -&gt;</a:t>
            </a:r>
          </a:p>
          <a:p>
            <a:pPr algn="ctr"/>
            <a:r>
              <a:rPr lang="ko-KR" altLang="en-US" sz="1400" dirty="0"/>
              <a:t>항상 그 문제는 베트남 필리핀 국제결혼에서 나오는가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AE0622A-435B-06B7-6CA5-82783408A9E9}"/>
              </a:ext>
            </a:extLst>
          </p:cNvPr>
          <p:cNvSpPr/>
          <p:nvPr/>
        </p:nvSpPr>
        <p:spPr>
          <a:xfrm>
            <a:off x="353289" y="3661241"/>
            <a:ext cx="3629263" cy="9283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요즘 러시아도 국제결혼이 증가하는데 </a:t>
            </a:r>
            <a:endParaRPr lang="en-US" altLang="ko-KR" sz="1400" dirty="0"/>
          </a:p>
          <a:p>
            <a:pPr algn="ctr"/>
            <a:r>
              <a:rPr lang="ko-KR" altLang="en-US" sz="1400" dirty="0"/>
              <a:t>과연 러시아</a:t>
            </a:r>
            <a:r>
              <a:rPr lang="en-US" altLang="ko-KR" sz="1400" dirty="0"/>
              <a:t>(</a:t>
            </a:r>
            <a:r>
              <a:rPr lang="ko-KR" altLang="en-US" sz="1400" dirty="0"/>
              <a:t>중앙아시아</a:t>
            </a:r>
            <a:r>
              <a:rPr lang="en-US" altLang="ko-KR" sz="1400" dirty="0"/>
              <a:t>?)</a:t>
            </a:r>
            <a:r>
              <a:rPr lang="ko-KR" altLang="en-US" sz="1400" dirty="0"/>
              <a:t>도 문제가 없는가</a:t>
            </a:r>
            <a:r>
              <a:rPr lang="en-US" altLang="ko-KR" sz="1400" dirty="0"/>
              <a:t>?</a:t>
            </a:r>
          </a:p>
          <a:p>
            <a:pPr algn="ctr"/>
            <a:r>
              <a:rPr lang="ko-KR" altLang="en-US" sz="1400" dirty="0" err="1"/>
              <a:t>다른나라는</a:t>
            </a:r>
            <a:r>
              <a:rPr lang="ko-KR" altLang="en-US" sz="1400" dirty="0"/>
              <a:t> 문제가 없을까</a:t>
            </a:r>
            <a:r>
              <a:rPr lang="en-US" altLang="ko-KR" sz="1400" dirty="0"/>
              <a:t>?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F750731-10EC-2909-FD2F-314B983E6458}"/>
              </a:ext>
            </a:extLst>
          </p:cNvPr>
          <p:cNvSpPr/>
          <p:nvPr/>
        </p:nvSpPr>
        <p:spPr>
          <a:xfrm>
            <a:off x="1360264" y="2496110"/>
            <a:ext cx="3325091" cy="9283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그렇다면 미국은 왜 </a:t>
            </a:r>
            <a:r>
              <a:rPr lang="ko-KR" altLang="en-US" dirty="0" err="1"/>
              <a:t>이런문제가</a:t>
            </a:r>
            <a:r>
              <a:rPr lang="ko-KR" altLang="en-US" dirty="0"/>
              <a:t> 적을까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0007A23-F3C4-CE13-4E5E-7607BE78161F}"/>
              </a:ext>
            </a:extLst>
          </p:cNvPr>
          <p:cNvSpPr/>
          <p:nvPr/>
        </p:nvSpPr>
        <p:spPr>
          <a:xfrm>
            <a:off x="5367071" y="1734110"/>
            <a:ext cx="3325091" cy="9283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 삼각문제</a:t>
            </a:r>
            <a:r>
              <a:rPr lang="en-US" altLang="ko-KR" dirty="0"/>
              <a:t>..?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24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550521-9466-8BC2-EEC4-77500C33A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91A131CE-FFC2-F3C4-A5D4-6AC32EAE9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811462" y="-313282"/>
            <a:ext cx="667196" cy="3336056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A7940641-FD60-53B9-B82D-A2F46057A699}"/>
              </a:ext>
            </a:extLst>
          </p:cNvPr>
          <p:cNvSpPr/>
          <p:nvPr/>
        </p:nvSpPr>
        <p:spPr>
          <a:xfrm>
            <a:off x="509851" y="2080434"/>
            <a:ext cx="3681550" cy="1422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무슨 목표 </a:t>
            </a:r>
            <a:r>
              <a:rPr lang="en-US" altLang="ko-KR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: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ko-KR" altLang="en-US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한국생활 적응에 </a:t>
            </a:r>
            <a:endParaRPr lang="en-US" altLang="ko-KR" sz="16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  <a:p>
            <a:r>
              <a:rPr lang="ko-KR" altLang="en-US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어려움을 겪는 다문화자녀들이</a:t>
            </a:r>
            <a:endParaRPr lang="en-US" altLang="ko-KR" sz="16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  <a:p>
            <a:r>
              <a:rPr lang="ko-KR" altLang="en-US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방황하지 않도록 </a:t>
            </a:r>
            <a:r>
              <a:rPr lang="ko-KR" altLang="en-US" sz="1600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도와줌</a:t>
            </a:r>
            <a:endParaRPr lang="en-US" altLang="ko-KR" sz="16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A76778C9-E274-5672-ACE1-15595EB08CEA}"/>
              </a:ext>
            </a:extLst>
          </p:cNvPr>
          <p:cNvGrpSpPr/>
          <p:nvPr/>
        </p:nvGrpSpPr>
        <p:grpSpPr>
          <a:xfrm>
            <a:off x="5219253" y="2299544"/>
            <a:ext cx="3390964" cy="469838"/>
            <a:chOff x="5330912" y="2080435"/>
            <a:chExt cx="3390964" cy="469838"/>
          </a:xfrm>
        </p:grpSpPr>
        <p:sp>
          <p:nvSpPr>
            <p:cNvPr id="8" name="Text 4">
              <a:extLst>
                <a:ext uri="{FF2B5EF4-FFF2-40B4-BE49-F238E27FC236}">
                  <a16:creationId xmlns:a16="http://schemas.microsoft.com/office/drawing/2014/main" id="{88D5AAAE-A47E-C83B-8532-87CBEB03FABB}"/>
                </a:ext>
              </a:extLst>
            </p:cNvPr>
            <p:cNvSpPr/>
            <p:nvPr/>
          </p:nvSpPr>
          <p:spPr>
            <a:xfrm>
              <a:off x="5330912" y="2080435"/>
              <a:ext cx="710214" cy="20850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285750" indent="-285750">
                <a:lnSpc>
                  <a:spcPts val="1625"/>
                </a:lnSpc>
                <a:buFont typeface="Wingdings" panose="05000000000000000000" pitchFamily="2" charset="2"/>
                <a:buChar char="ü"/>
              </a:pPr>
              <a:r>
                <a:rPr lang="en-US" sz="2000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Host Grotesk Medium" pitchFamily="34" charset="-120"/>
                </a:rPr>
                <a:t>머신러닝</a:t>
              </a:r>
              <a:endParaRPr lang="en-US" sz="2000" dirty="0">
                <a:latin typeface="Noto Sans KR Black" panose="020B0200000000000000" pitchFamily="50" charset="-127"/>
                <a:ea typeface="Noto Sans KR Black" panose="020B0200000000000000" pitchFamily="50" charset="-127"/>
              </a:endParaRPr>
            </a:p>
          </p:txBody>
        </p:sp>
        <p:sp>
          <p:nvSpPr>
            <p:cNvPr id="9" name="Text 5">
              <a:extLst>
                <a:ext uri="{FF2B5EF4-FFF2-40B4-BE49-F238E27FC236}">
                  <a16:creationId xmlns:a16="http://schemas.microsoft.com/office/drawing/2014/main" id="{EF7F847E-8438-9FCB-0CC0-335D2978DA5B}"/>
                </a:ext>
              </a:extLst>
            </p:cNvPr>
            <p:cNvSpPr/>
            <p:nvPr/>
          </p:nvSpPr>
          <p:spPr>
            <a:xfrm>
              <a:off x="5587965" y="2350174"/>
              <a:ext cx="3133911" cy="20009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171450" indent="-171450">
                <a:lnSpc>
                  <a:spcPts val="1563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모델 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: </a:t>
              </a:r>
              <a:r>
                <a:rPr lang="en-US" altLang="ko-KR" sz="1100" b="1" dirty="0" err="1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다중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en-US" altLang="ko-KR" sz="1100" b="1" dirty="0" err="1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회귀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en-US" altLang="ko-KR" sz="1100" dirty="0"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·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Random Forest</a:t>
              </a:r>
            </a:p>
            <a:p>
              <a:pPr marL="171450" indent="-171450">
                <a:lnSpc>
                  <a:spcPts val="1563"/>
                </a:lnSpc>
                <a:buFont typeface="Wingdings" panose="05000000000000000000" pitchFamily="2" charset="2"/>
                <a:buChar char="§"/>
              </a:pPr>
              <a:r>
                <a:rPr lang="ko-KR" altLang="en-US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오차 검증 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: MAE,</a:t>
              </a:r>
              <a:r>
                <a:rPr lang="ko-KR" altLang="en-US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</a:t>
              </a:r>
              <a:r>
                <a:rPr lang="en-US" altLang="ko-KR" sz="11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RMSE, MAPE</a:t>
              </a:r>
            </a:p>
            <a:p>
              <a:pPr marL="171450" indent="-171450">
                <a:lnSpc>
                  <a:spcPts val="1563"/>
                </a:lnSpc>
                <a:buFontTx/>
                <a:buChar char="-"/>
              </a:pPr>
              <a:endParaRPr lang="en-US" sz="1100" dirty="0">
                <a:latin typeface="Noto Sans KR Medium" panose="020B0200000000000000" pitchFamily="50" charset="-127"/>
                <a:ea typeface="Noto Sans KR Medium" panose="020B0200000000000000" pitchFamily="50" charset="-127"/>
              </a:endParaRPr>
            </a:p>
          </p:txBody>
        </p:sp>
      </p:grp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B9C8BD78-91DA-B98F-4C14-F141487CBA74}"/>
              </a:ext>
            </a:extLst>
          </p:cNvPr>
          <p:cNvCxnSpPr>
            <a:cxnSpLocks/>
          </p:cNvCxnSpPr>
          <p:nvPr/>
        </p:nvCxnSpPr>
        <p:spPr>
          <a:xfrm>
            <a:off x="4555067" y="419529"/>
            <a:ext cx="0" cy="4304442"/>
          </a:xfrm>
          <a:prstGeom prst="line">
            <a:avLst/>
          </a:prstGeom>
          <a:ln>
            <a:solidFill>
              <a:srgbClr val="325F7B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04F743D4-0E5C-EABB-609D-B046A0E19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665342" y="-313556"/>
            <a:ext cx="667196" cy="3336056"/>
          </a:xfrm>
          <a:prstGeom prst="rect">
            <a:avLst/>
          </a:prstGeom>
        </p:spPr>
      </p:pic>
      <p:sp>
        <p:nvSpPr>
          <p:cNvPr id="24" name="Text 0">
            <a:extLst>
              <a:ext uri="{FF2B5EF4-FFF2-40B4-BE49-F238E27FC236}">
                <a16:creationId xmlns:a16="http://schemas.microsoft.com/office/drawing/2014/main" id="{67CDB408-AA5D-B3F4-AB4B-8C28D4CCFA33}"/>
              </a:ext>
            </a:extLst>
          </p:cNvPr>
          <p:cNvSpPr/>
          <p:nvPr/>
        </p:nvSpPr>
        <p:spPr>
          <a:xfrm>
            <a:off x="509852" y="342243"/>
            <a:ext cx="2224556" cy="39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</a:t>
            </a:r>
            <a:r>
              <a:rPr lang="ko-KR" altLang="en-US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서</a:t>
            </a:r>
            <a:r>
              <a:rPr lang="en-US" altLang="ko-KR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- </a:t>
            </a:r>
            <a:r>
              <a:rPr lang="ko-KR" alt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개발 목표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(1)</a:t>
            </a: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2750"/>
              </a:lnSpc>
            </a:pP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sp>
        <p:nvSpPr>
          <p:cNvPr id="32" name="AutoShape 2">
            <a:extLst>
              <a:ext uri="{FF2B5EF4-FFF2-40B4-BE49-F238E27FC236}">
                <a16:creationId xmlns:a16="http://schemas.microsoft.com/office/drawing/2014/main" id="{868A2609-5682-621B-A527-8287792E44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C7E4FBA-358F-F7FF-8B65-0288DC9B2862}"/>
              </a:ext>
            </a:extLst>
          </p:cNvPr>
          <p:cNvGrpSpPr/>
          <p:nvPr/>
        </p:nvGrpSpPr>
        <p:grpSpPr>
          <a:xfrm>
            <a:off x="4918734" y="3368587"/>
            <a:ext cx="4039499" cy="1123800"/>
            <a:chOff x="4981443" y="3714966"/>
            <a:chExt cx="4039499" cy="1123800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1A00B963-0398-CE82-A24C-2AAB62A446A7}"/>
                </a:ext>
              </a:extLst>
            </p:cNvPr>
            <p:cNvSpPr/>
            <p:nvPr/>
          </p:nvSpPr>
          <p:spPr>
            <a:xfrm>
              <a:off x="7124689" y="3714966"/>
              <a:ext cx="1896253" cy="1074471"/>
            </a:xfrm>
            <a:prstGeom prst="roundRect">
              <a:avLst/>
            </a:prstGeom>
            <a:solidFill>
              <a:srgbClr val="C7E0E7"/>
            </a:solidFill>
            <a:ln>
              <a:noFill/>
            </a:ln>
            <a:effectLst>
              <a:softEdge rad="3175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CAF343B-1C68-5541-D2E8-28EEB14D54A4}"/>
                </a:ext>
              </a:extLst>
            </p:cNvPr>
            <p:cNvSpPr txBox="1"/>
            <p:nvPr/>
          </p:nvSpPr>
          <p:spPr>
            <a:xfrm>
              <a:off x="7371681" y="4069325"/>
              <a:ext cx="140226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다문화자녀의 </a:t>
              </a:r>
              <a:endParaRPr lang="en-US" altLang="ko-KR" sz="10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r>
                <a:rPr lang="en-US" altLang="ko-KR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      </a:t>
              </a: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학교 </a:t>
              </a:r>
              <a:r>
                <a:rPr lang="ko-KR" altLang="en-US" sz="1000" b="1" dirty="0" err="1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적응률</a:t>
              </a:r>
              <a:endParaRPr lang="en-US" altLang="ko-KR" sz="3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pPr marL="171450" indent="-171450">
                <a:buFont typeface="Wingdings" panose="05000000000000000000" pitchFamily="2" charset="2"/>
                <a:buChar char="§"/>
              </a:pPr>
              <a:endParaRPr lang="en-US" altLang="ko-KR" sz="4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국적별 국제결혼 만족도</a:t>
              </a:r>
              <a:r>
                <a:rPr lang="en-US" altLang="ko-KR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?</a:t>
              </a:r>
              <a:endParaRPr lang="ko-KR" altLang="en-US" sz="10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E00FFC2D-C776-C397-5AE3-72CFAC6845C6}"/>
                </a:ext>
              </a:extLst>
            </p:cNvPr>
            <p:cNvSpPr/>
            <p:nvPr/>
          </p:nvSpPr>
          <p:spPr>
            <a:xfrm>
              <a:off x="4981443" y="3714966"/>
              <a:ext cx="1896253" cy="1074471"/>
            </a:xfrm>
            <a:prstGeom prst="roundRect">
              <a:avLst/>
            </a:prstGeom>
            <a:solidFill>
              <a:srgbClr val="C7E0E7"/>
            </a:solidFill>
            <a:ln>
              <a:noFill/>
            </a:ln>
            <a:effectLst>
              <a:softEdge rad="31750"/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/>
            </a:p>
          </p:txBody>
        </p:sp>
        <p:sp>
          <p:nvSpPr>
            <p:cNvPr id="10" name="Text 6">
              <a:extLst>
                <a:ext uri="{FF2B5EF4-FFF2-40B4-BE49-F238E27FC236}">
                  <a16:creationId xmlns:a16="http://schemas.microsoft.com/office/drawing/2014/main" id="{DFEECF0B-2BC6-5D5C-5AAF-E827160A21E0}"/>
                </a:ext>
              </a:extLst>
            </p:cNvPr>
            <p:cNvSpPr/>
            <p:nvPr/>
          </p:nvSpPr>
          <p:spPr>
            <a:xfrm>
              <a:off x="5228435" y="3836748"/>
              <a:ext cx="1402268" cy="64399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214313" indent="-214313">
                <a:lnSpc>
                  <a:spcPts val="1563"/>
                </a:lnSpc>
                <a:buSzPct val="100000"/>
                <a:buChar char="•"/>
              </a:pPr>
              <a:r>
                <a:rPr lang="en-US" sz="1400" b="1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Feature (X)</a:t>
              </a:r>
            </a:p>
            <a:p>
              <a:pPr>
                <a:lnSpc>
                  <a:spcPts val="1563"/>
                </a:lnSpc>
                <a:buSzPct val="100000"/>
              </a:pPr>
              <a:r>
                <a:rPr lang="en-US" sz="1400" b="1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 </a:t>
              </a:r>
            </a:p>
            <a:p>
              <a:pPr>
                <a:lnSpc>
                  <a:spcPts val="1563"/>
                </a:lnSpc>
                <a:buSzPct val="100000"/>
              </a:pPr>
              <a:endParaRPr 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  <p:sp>
          <p:nvSpPr>
            <p:cNvPr id="14" name="Text 6">
              <a:extLst>
                <a:ext uri="{FF2B5EF4-FFF2-40B4-BE49-F238E27FC236}">
                  <a16:creationId xmlns:a16="http://schemas.microsoft.com/office/drawing/2014/main" id="{F3901907-0207-F0BE-0A18-65FBDC8A7600}"/>
                </a:ext>
              </a:extLst>
            </p:cNvPr>
            <p:cNvSpPr/>
            <p:nvPr/>
          </p:nvSpPr>
          <p:spPr>
            <a:xfrm>
              <a:off x="7371681" y="3849449"/>
              <a:ext cx="1402268" cy="3233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214313" indent="-214313">
                <a:lnSpc>
                  <a:spcPts val="1563"/>
                </a:lnSpc>
                <a:buSzPct val="100000"/>
                <a:buChar char="•"/>
              </a:pPr>
              <a:r>
                <a:rPr lang="en-US" sz="1400" dirty="0">
                  <a:solidFill>
                    <a:srgbClr val="384653"/>
                  </a:solidFill>
                  <a:latin typeface="Noto Sans KR Black" panose="020B0200000000000000" pitchFamily="50" charset="-127"/>
                  <a:ea typeface="Noto Sans KR Black" panose="020B0200000000000000" pitchFamily="50" charset="-127"/>
                  <a:cs typeface="Roboto" pitchFamily="34" charset="-120"/>
                </a:rPr>
                <a:t>Target (Y) </a:t>
              </a:r>
            </a:p>
            <a:p>
              <a:pPr>
                <a:lnSpc>
                  <a:spcPts val="1563"/>
                </a:lnSpc>
                <a:buSzPct val="100000"/>
              </a:pPr>
              <a:endParaRPr 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E2057D-C7FC-7BDB-F9A0-6951345C04D8}"/>
                </a:ext>
              </a:extLst>
            </p:cNvPr>
            <p:cNvSpPr txBox="1"/>
            <p:nvPr/>
          </p:nvSpPr>
          <p:spPr>
            <a:xfrm>
              <a:off x="5348981" y="4062168"/>
              <a:ext cx="1227884" cy="7540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부적응 </a:t>
              </a:r>
              <a:r>
                <a:rPr lang="ko-KR" altLang="en-US" sz="1000" b="1" dirty="0" err="1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학생률</a:t>
              </a:r>
              <a:endParaRPr lang="en-US" altLang="ko-KR" sz="10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endParaRPr lang="en-US" altLang="ko-KR" sz="3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한국어능력</a:t>
              </a:r>
              <a:r>
                <a:rPr lang="en-US" altLang="ko-KR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?</a:t>
              </a:r>
              <a:endParaRPr lang="en-US" altLang="ko-KR" sz="3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ko-KR" altLang="en-US" sz="1000" b="1" dirty="0">
                  <a:solidFill>
                    <a:srgbClr val="384653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Roboto" pitchFamily="34" charset="-120"/>
                </a:rPr>
                <a:t>국적별 국제결혼 건수</a:t>
              </a:r>
              <a:endParaRPr lang="en-US" altLang="ko-KR" sz="1000" b="1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endParaRPr>
            </a:p>
          </p:txBody>
        </p:sp>
      </p:grpSp>
      <p:sp>
        <p:nvSpPr>
          <p:cNvPr id="6" name="Text 1">
            <a:extLst>
              <a:ext uri="{FF2B5EF4-FFF2-40B4-BE49-F238E27FC236}">
                <a16:creationId xmlns:a16="http://schemas.microsoft.com/office/drawing/2014/main" id="{AE936B28-D706-61F6-66F4-F5AD6F5DACEC}"/>
              </a:ext>
            </a:extLst>
          </p:cNvPr>
          <p:cNvSpPr/>
          <p:nvPr/>
        </p:nvSpPr>
        <p:spPr>
          <a:xfrm>
            <a:off x="353922" y="4283879"/>
            <a:ext cx="1791138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어떤 서비스 개발 할 건데</a:t>
            </a:r>
            <a:r>
              <a:rPr lang="en-US" altLang="ko-KR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?</a:t>
            </a:r>
            <a:endParaRPr lang="en-US" sz="16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r>
              <a:rPr lang="en-US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-&gt; </a:t>
            </a:r>
            <a:r>
              <a:rPr lang="ko-KR" altLang="en-US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이건 </a:t>
            </a:r>
            <a:r>
              <a:rPr lang="en-US" altLang="ko-KR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2</a:t>
            </a:r>
            <a:r>
              <a:rPr lang="ko-KR" altLang="en-US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차 때 하라며 </a:t>
            </a:r>
            <a:r>
              <a:rPr lang="en-US" altLang="ko-KR" sz="16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;;</a:t>
            </a:r>
            <a:endParaRPr lang="en-US" sz="16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7AC503A9-FCD5-85F7-B5EC-BAFDB6B82445}"/>
              </a:ext>
            </a:extLst>
          </p:cNvPr>
          <p:cNvSpPr/>
          <p:nvPr/>
        </p:nvSpPr>
        <p:spPr>
          <a:xfrm>
            <a:off x="257016" y="3398816"/>
            <a:ext cx="4162583" cy="598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어느 국적이랑 </a:t>
            </a:r>
            <a:r>
              <a:rPr lang="ko-KR" altLang="en-US" sz="1400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국제결혼하면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 행복도</a:t>
            </a: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??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가 떨어지고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       어느 국적이랑 하면 평온한 국제결혼</a:t>
            </a: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? </a:t>
            </a:r>
          </a:p>
          <a:p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	-&gt;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 국가별로 예측 </a:t>
            </a: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(</a:t>
            </a:r>
            <a:r>
              <a:rPr lang="ko-KR" altLang="en-US" sz="1400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데이터가있나</a:t>
            </a: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..)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5676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48946-6B11-B49C-A58B-3B5D9F241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918F8BC8-FDB1-B213-911A-6CD3FDA1F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811462" y="-313282"/>
            <a:ext cx="667196" cy="3336056"/>
          </a:xfrm>
          <a:prstGeom prst="rect">
            <a:avLst/>
          </a:prstGeom>
        </p:spPr>
      </p:pic>
      <p:sp>
        <p:nvSpPr>
          <p:cNvPr id="4" name="Text 1">
            <a:extLst>
              <a:ext uri="{FF2B5EF4-FFF2-40B4-BE49-F238E27FC236}">
                <a16:creationId xmlns:a16="http://schemas.microsoft.com/office/drawing/2014/main" id="{229C2D27-6C96-E691-B590-4C69923B50B9}"/>
              </a:ext>
            </a:extLst>
          </p:cNvPr>
          <p:cNvSpPr/>
          <p:nvPr/>
        </p:nvSpPr>
        <p:spPr>
          <a:xfrm>
            <a:off x="509852" y="2080435"/>
            <a:ext cx="809135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예측 결과 내용</a:t>
            </a:r>
            <a:endParaRPr lang="en-US" sz="20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94CAB8F3-ABE8-5028-05C4-5739764FB18D}"/>
              </a:ext>
            </a:extLst>
          </p:cNvPr>
          <p:cNvSpPr/>
          <p:nvPr/>
        </p:nvSpPr>
        <p:spPr>
          <a:xfrm>
            <a:off x="861716" y="2547089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배우자 국적에 따른 안정성 차이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?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EE00D81B-44CD-3789-0781-080EA1E71127}"/>
              </a:ext>
            </a:extLst>
          </p:cNvPr>
          <p:cNvSpPr/>
          <p:nvPr/>
        </p:nvSpPr>
        <p:spPr>
          <a:xfrm>
            <a:off x="5330912" y="2080435"/>
            <a:ext cx="710214" cy="208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1625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UI </a:t>
            </a:r>
            <a:r>
              <a:rPr lang="ko-KR" altLang="en-US" sz="20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시각화</a:t>
            </a:r>
            <a:endParaRPr lang="en-US" sz="20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E97DE851-20B7-4B57-A0E0-E358BE03DA46}"/>
              </a:ext>
            </a:extLst>
          </p:cNvPr>
          <p:cNvCxnSpPr>
            <a:cxnSpLocks/>
          </p:cNvCxnSpPr>
          <p:nvPr/>
        </p:nvCxnSpPr>
        <p:spPr>
          <a:xfrm>
            <a:off x="4555067" y="419529"/>
            <a:ext cx="0" cy="4304442"/>
          </a:xfrm>
          <a:prstGeom prst="line">
            <a:avLst/>
          </a:prstGeom>
          <a:ln>
            <a:solidFill>
              <a:srgbClr val="325F7B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6F791DBF-FA3A-F07B-078C-4ACAA9D03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665342" y="-313556"/>
            <a:ext cx="667196" cy="3336056"/>
          </a:xfrm>
          <a:prstGeom prst="rect">
            <a:avLst/>
          </a:prstGeom>
        </p:spPr>
      </p:pic>
      <p:sp>
        <p:nvSpPr>
          <p:cNvPr id="24" name="Text 0">
            <a:extLst>
              <a:ext uri="{FF2B5EF4-FFF2-40B4-BE49-F238E27FC236}">
                <a16:creationId xmlns:a16="http://schemas.microsoft.com/office/drawing/2014/main" id="{1646DD22-3BB1-286B-2A69-E8F4D13357A1}"/>
              </a:ext>
            </a:extLst>
          </p:cNvPr>
          <p:cNvSpPr/>
          <p:nvPr/>
        </p:nvSpPr>
        <p:spPr>
          <a:xfrm>
            <a:off x="509852" y="342243"/>
            <a:ext cx="2224556" cy="39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dirty="0" err="1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기획</a:t>
            </a:r>
            <a:r>
              <a:rPr lang="ko-KR" altLang="en-US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서</a:t>
            </a:r>
            <a:r>
              <a:rPr lang="en-US" altLang="ko-KR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 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- </a:t>
            </a:r>
            <a:r>
              <a:rPr lang="ko-KR" altLang="en-US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개발 목표</a:t>
            </a:r>
            <a:r>
              <a:rPr lang="en-US" altLang="ko-KR" sz="14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(2)</a:t>
            </a: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  <a:p>
            <a:pPr>
              <a:lnSpc>
                <a:spcPts val="2750"/>
              </a:lnSpc>
            </a:pP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AA4A20-5A28-2379-AEA8-7870B8FF6D49}"/>
              </a:ext>
            </a:extLst>
          </p:cNvPr>
          <p:cNvSpPr txBox="1"/>
          <p:nvPr/>
        </p:nvSpPr>
        <p:spPr>
          <a:xfrm>
            <a:off x="981577" y="2815242"/>
            <a:ext cx="26773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블라블라</a:t>
            </a:r>
            <a:endParaRPr lang="ko-KR" altLang="en-US" sz="1100" dirty="0"/>
          </a:p>
        </p:txBody>
      </p:sp>
      <p:sp>
        <p:nvSpPr>
          <p:cNvPr id="27" name="Text 2">
            <a:extLst>
              <a:ext uri="{FF2B5EF4-FFF2-40B4-BE49-F238E27FC236}">
                <a16:creationId xmlns:a16="http://schemas.microsoft.com/office/drawing/2014/main" id="{162DD41E-ADD9-E305-14A1-87B38B8DF74F}"/>
              </a:ext>
            </a:extLst>
          </p:cNvPr>
          <p:cNvSpPr/>
          <p:nvPr/>
        </p:nvSpPr>
        <p:spPr>
          <a:xfrm>
            <a:off x="861716" y="3389975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다문화자녀의 언어 능력</a:t>
            </a: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,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생활 적응 정도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9" name="Text 2">
            <a:extLst>
              <a:ext uri="{FF2B5EF4-FFF2-40B4-BE49-F238E27FC236}">
                <a16:creationId xmlns:a16="http://schemas.microsoft.com/office/drawing/2014/main" id="{9AAE6822-EBEB-D824-3A67-071DACC81B09}"/>
              </a:ext>
            </a:extLst>
          </p:cNvPr>
          <p:cNvSpPr/>
          <p:nvPr/>
        </p:nvSpPr>
        <p:spPr>
          <a:xfrm>
            <a:off x="861715" y="4232861"/>
            <a:ext cx="3693347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특정지역 다문화자녀 비행 확률 경고</a:t>
            </a:r>
            <a:r>
              <a:rPr lang="en-US" altLang="ko-KR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?</a:t>
            </a:r>
            <a:endParaRPr lang="en-US" sz="1030" dirty="0">
              <a:latin typeface="Noto Sans KR Medium" panose="020B0200000000000000" pitchFamily="50" charset="-127"/>
              <a:ea typeface="Noto Sans KR Medium" panose="020B0200000000000000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E4C2DE2-778A-41DA-27CC-6DD5C2AFB1D1}"/>
              </a:ext>
            </a:extLst>
          </p:cNvPr>
          <p:cNvSpPr txBox="1"/>
          <p:nvPr/>
        </p:nvSpPr>
        <p:spPr>
          <a:xfrm>
            <a:off x="981577" y="4523499"/>
            <a:ext cx="267735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100" dirty="0"/>
          </a:p>
          <a:p>
            <a:endParaRPr lang="ko-KR" altLang="en-US" sz="1100" dirty="0"/>
          </a:p>
          <a:p>
            <a:endParaRPr lang="ko-KR" altLang="en-US" sz="1100" dirty="0"/>
          </a:p>
        </p:txBody>
      </p:sp>
      <p:sp>
        <p:nvSpPr>
          <p:cNvPr id="13" name="Text 2">
            <a:extLst>
              <a:ext uri="{FF2B5EF4-FFF2-40B4-BE49-F238E27FC236}">
                <a16:creationId xmlns:a16="http://schemas.microsoft.com/office/drawing/2014/main" id="{FC5364FC-1D7A-6E5C-00B8-CE4297BCFC09}"/>
              </a:ext>
            </a:extLst>
          </p:cNvPr>
          <p:cNvSpPr/>
          <p:nvPr/>
        </p:nvSpPr>
        <p:spPr>
          <a:xfrm>
            <a:off x="5687716" y="3414636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무엇을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BC29CE-5812-D261-8F9D-C06A6C0BA71E}"/>
              </a:ext>
            </a:extLst>
          </p:cNvPr>
          <p:cNvSpPr txBox="1"/>
          <p:nvPr/>
        </p:nvSpPr>
        <p:spPr>
          <a:xfrm>
            <a:off x="5807577" y="3705274"/>
            <a:ext cx="2859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시각화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A87C578B-7B60-5571-BB6A-D84A0AC0DB48}"/>
              </a:ext>
            </a:extLst>
          </p:cNvPr>
          <p:cNvSpPr/>
          <p:nvPr/>
        </p:nvSpPr>
        <p:spPr>
          <a:xfrm>
            <a:off x="5686019" y="2547088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뭘</a:t>
            </a:r>
            <a:endParaRPr lang="en-US" altLang="ko-KR" sz="1400" b="1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DFD8BC-CC29-7C22-74E6-14142FD4B519}"/>
              </a:ext>
            </a:extLst>
          </p:cNvPr>
          <p:cNvSpPr txBox="1"/>
          <p:nvPr/>
        </p:nvSpPr>
        <p:spPr>
          <a:xfrm>
            <a:off x="5807577" y="2837727"/>
            <a:ext cx="29808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시각화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806F68E5-ED23-6B13-5FBD-2C3223F13445}"/>
              </a:ext>
            </a:extLst>
          </p:cNvPr>
          <p:cNvSpPr/>
          <p:nvPr/>
        </p:nvSpPr>
        <p:spPr>
          <a:xfrm>
            <a:off x="5687716" y="4232861"/>
            <a:ext cx="3570412" cy="4001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71450" indent="-171450">
              <a:lnSpc>
                <a:spcPts val="1563"/>
              </a:lnSpc>
              <a:buFont typeface="Arial" panose="020B0604020202020204" pitchFamily="34" charset="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시각화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59DC64-C794-4A5A-6CFE-3878BC149E67}"/>
              </a:ext>
            </a:extLst>
          </p:cNvPr>
          <p:cNvSpPr txBox="1"/>
          <p:nvPr/>
        </p:nvSpPr>
        <p:spPr>
          <a:xfrm>
            <a:off x="5807577" y="4523499"/>
            <a:ext cx="2859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시각화</a:t>
            </a:r>
            <a:endParaRPr lang="en-US" altLang="ko-KR" sz="1100" dirty="0">
              <a:solidFill>
                <a:srgbClr val="384653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Roboto" pitchFamily="34" charset="-12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EC2FB0-465D-0AE5-D3CC-6ECADA7BD355}"/>
              </a:ext>
            </a:extLst>
          </p:cNvPr>
          <p:cNvSpPr txBox="1"/>
          <p:nvPr/>
        </p:nvSpPr>
        <p:spPr>
          <a:xfrm>
            <a:off x="981577" y="4566008"/>
            <a:ext cx="267735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예를들면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 외국사람 많은 대치동</a:t>
            </a:r>
            <a:r>
              <a: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? 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안산</a:t>
            </a:r>
            <a:r>
              <a: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? 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인천</a:t>
            </a:r>
            <a:r>
              <a: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? </a:t>
            </a: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파주</a:t>
            </a:r>
            <a:r>
              <a: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? </a:t>
            </a:r>
            <a:r>
              <a:rPr lang="ko-KR" altLang="en-US" sz="1100" dirty="0" err="1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이런곳</a:t>
            </a:r>
            <a:r>
              <a:rPr lang="en-US" altLang="ko-KR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?</a:t>
            </a:r>
            <a:endParaRPr lang="ko-KR" altLang="en-US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FBD7DC-F35F-298E-D632-3DEF2E5347FD}"/>
              </a:ext>
            </a:extLst>
          </p:cNvPr>
          <p:cNvSpPr txBox="1"/>
          <p:nvPr/>
        </p:nvSpPr>
        <p:spPr>
          <a:xfrm>
            <a:off x="981577" y="3659369"/>
            <a:ext cx="26773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100" dirty="0">
                <a:solidFill>
                  <a:srgbClr val="384653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Roboto" pitchFamily="34" charset="-120"/>
              </a:rPr>
              <a:t>예측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784824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40311C-1E1C-ED7B-D5B6-A3B2740C8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">
            <a:extLst>
              <a:ext uri="{FF2B5EF4-FFF2-40B4-BE49-F238E27FC236}">
                <a16:creationId xmlns:a16="http://schemas.microsoft.com/office/drawing/2014/main" id="{12C5EA52-8AA2-2731-ADCF-655B4183D6FA}"/>
              </a:ext>
            </a:extLst>
          </p:cNvPr>
          <p:cNvSpPr/>
          <p:nvPr/>
        </p:nvSpPr>
        <p:spPr>
          <a:xfrm>
            <a:off x="496119" y="3824012"/>
            <a:ext cx="4389148" cy="787735"/>
          </a:xfrm>
          <a:prstGeom prst="roundRect">
            <a:avLst>
              <a:gd name="adj" fmla="val 3055"/>
            </a:avLst>
          </a:prstGeom>
          <a:solidFill>
            <a:srgbClr val="D9EDF2"/>
          </a:solidFill>
          <a:ln w="7620">
            <a:solidFill>
              <a:srgbClr val="C7E0E7"/>
            </a:solidFill>
            <a:prstDash val="solid"/>
          </a:ln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A1419F7A-B1B0-C27C-855C-AA7BFED58298}"/>
              </a:ext>
            </a:extLst>
          </p:cNvPr>
          <p:cNvSpPr/>
          <p:nvPr/>
        </p:nvSpPr>
        <p:spPr>
          <a:xfrm>
            <a:off x="496119" y="2384041"/>
            <a:ext cx="5633748" cy="1008385"/>
          </a:xfrm>
          <a:prstGeom prst="roundRect">
            <a:avLst>
              <a:gd name="adj" fmla="val 3055"/>
            </a:avLst>
          </a:prstGeom>
          <a:solidFill>
            <a:srgbClr val="D9EDF2"/>
          </a:solidFill>
          <a:ln w="7620">
            <a:solidFill>
              <a:srgbClr val="C7E0E7"/>
            </a:solidFill>
            <a:prstDash val="solid"/>
          </a:ln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" name="Shape 0">
            <a:extLst>
              <a:ext uri="{FF2B5EF4-FFF2-40B4-BE49-F238E27FC236}">
                <a16:creationId xmlns:a16="http://schemas.microsoft.com/office/drawing/2014/main" id="{F841EABA-F2CA-FEA1-78AD-16724B730993}"/>
              </a:ext>
            </a:extLst>
          </p:cNvPr>
          <p:cNvSpPr/>
          <p:nvPr/>
        </p:nvSpPr>
        <p:spPr>
          <a:xfrm>
            <a:off x="6168050" y="0"/>
            <a:ext cx="2972023" cy="5150588"/>
          </a:xfrm>
          <a:custGeom>
            <a:avLst/>
            <a:gdLst>
              <a:gd name="connsiteX0" fmla="*/ 0 w 3600450"/>
              <a:gd name="connsiteY0" fmla="*/ 0 h 5143500"/>
              <a:gd name="connsiteX1" fmla="*/ 3600450 w 3600450"/>
              <a:gd name="connsiteY1" fmla="*/ 0 h 5143500"/>
              <a:gd name="connsiteX2" fmla="*/ 3600450 w 3600450"/>
              <a:gd name="connsiteY2" fmla="*/ 5143500 h 5143500"/>
              <a:gd name="connsiteX3" fmla="*/ 0 w 3600450"/>
              <a:gd name="connsiteY3" fmla="*/ 5143500 h 5143500"/>
              <a:gd name="connsiteX4" fmla="*/ 0 w 3600450"/>
              <a:gd name="connsiteY4" fmla="*/ 0 h 5143500"/>
              <a:gd name="connsiteX0" fmla="*/ 1254642 w 3600450"/>
              <a:gd name="connsiteY0" fmla="*/ 0 h 5150588"/>
              <a:gd name="connsiteX1" fmla="*/ 3600450 w 3600450"/>
              <a:gd name="connsiteY1" fmla="*/ 7088 h 5150588"/>
              <a:gd name="connsiteX2" fmla="*/ 3600450 w 3600450"/>
              <a:gd name="connsiteY2" fmla="*/ 5150588 h 5150588"/>
              <a:gd name="connsiteX3" fmla="*/ 0 w 3600450"/>
              <a:gd name="connsiteY3" fmla="*/ 5150588 h 5150588"/>
              <a:gd name="connsiteX4" fmla="*/ 1254642 w 3600450"/>
              <a:gd name="connsiteY4" fmla="*/ 0 h 515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450" h="5150588">
                <a:moveTo>
                  <a:pt x="1254642" y="0"/>
                </a:moveTo>
                <a:lnTo>
                  <a:pt x="3600450" y="7088"/>
                </a:lnTo>
                <a:lnTo>
                  <a:pt x="3600450" y="5150588"/>
                </a:lnTo>
                <a:lnTo>
                  <a:pt x="0" y="5150588"/>
                </a:lnTo>
                <a:lnTo>
                  <a:pt x="1254642" y="0"/>
                </a:lnTo>
                <a:close/>
              </a:path>
            </a:pathLst>
          </a:custGeom>
          <a:solidFill>
            <a:srgbClr val="C7E0E7"/>
          </a:solidFill>
          <a:ln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8A03EAD-A548-4924-19B6-840AA4CFFB81}"/>
              </a:ext>
            </a:extLst>
          </p:cNvPr>
          <p:cNvSpPr/>
          <p:nvPr/>
        </p:nvSpPr>
        <p:spPr>
          <a:xfrm>
            <a:off x="496119" y="458837"/>
            <a:ext cx="3189759" cy="3987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25"/>
              </a:lnSpc>
            </a:pPr>
            <a:r>
              <a:rPr lang="en-US" sz="2500" dirty="0">
                <a:solidFill>
                  <a:srgbClr val="2E3C4E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업무 분장</a:t>
            </a:r>
            <a:endParaRPr lang="en-US" sz="2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06C1B9E2-0D6E-7EF8-DCAE-2FA1A581AAB9}"/>
              </a:ext>
            </a:extLst>
          </p:cNvPr>
          <p:cNvSpPr/>
          <p:nvPr/>
        </p:nvSpPr>
        <p:spPr>
          <a:xfrm>
            <a:off x="496119" y="1051653"/>
            <a:ext cx="5633748" cy="1008385"/>
          </a:xfrm>
          <a:prstGeom prst="roundRect">
            <a:avLst>
              <a:gd name="adj" fmla="val 3055"/>
            </a:avLst>
          </a:prstGeom>
          <a:solidFill>
            <a:srgbClr val="D9EDF2"/>
          </a:solidFill>
          <a:ln w="7620">
            <a:solidFill>
              <a:srgbClr val="C7E0E7"/>
            </a:solidFill>
            <a:prstDash val="solid"/>
          </a:ln>
          <a:effectLst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CAA10A9D-EF97-A8DB-5882-6DD80F97B470}"/>
              </a:ext>
            </a:extLst>
          </p:cNvPr>
          <p:cNvSpPr/>
          <p:nvPr/>
        </p:nvSpPr>
        <p:spPr>
          <a:xfrm>
            <a:off x="628427" y="1181175"/>
            <a:ext cx="382711" cy="382711"/>
          </a:xfrm>
          <a:prstGeom prst="roundRect">
            <a:avLst>
              <a:gd name="adj" fmla="val 14931436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BBA7D9C7-D424-39C6-A353-D2D5A27C7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3649" y="1286396"/>
            <a:ext cx="172194" cy="172194"/>
          </a:xfrm>
          <a:prstGeom prst="rect">
            <a:avLst/>
          </a:prstGeom>
        </p:spPr>
      </p:pic>
      <p:sp>
        <p:nvSpPr>
          <p:cNvPr id="7" name="Text 4">
            <a:extLst>
              <a:ext uri="{FF2B5EF4-FFF2-40B4-BE49-F238E27FC236}">
                <a16:creationId xmlns:a16="http://schemas.microsoft.com/office/drawing/2014/main" id="{67025E1D-F766-4A12-6427-2128C5EFC58D}"/>
              </a:ext>
            </a:extLst>
          </p:cNvPr>
          <p:cNvSpPr/>
          <p:nvPr/>
        </p:nvSpPr>
        <p:spPr>
          <a:xfrm>
            <a:off x="1116360" y="1286396"/>
            <a:ext cx="1913855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5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김진혁</a:t>
            </a:r>
            <a:endParaRPr lang="en-US" sz="1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1" name="Shape 9">
            <a:extLst>
              <a:ext uri="{FF2B5EF4-FFF2-40B4-BE49-F238E27FC236}">
                <a16:creationId xmlns:a16="http://schemas.microsoft.com/office/drawing/2014/main" id="{34B2DECF-870E-778E-2C33-B1819595D64F}"/>
              </a:ext>
            </a:extLst>
          </p:cNvPr>
          <p:cNvSpPr/>
          <p:nvPr/>
        </p:nvSpPr>
        <p:spPr>
          <a:xfrm>
            <a:off x="624470" y="2521594"/>
            <a:ext cx="382711" cy="382711"/>
          </a:xfrm>
          <a:prstGeom prst="roundRect">
            <a:avLst>
              <a:gd name="adj" fmla="val 14931436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ko-KR" altLang="en-US" sz="875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pic>
        <p:nvPicPr>
          <p:cNvPr id="12" name="Image 1" descr="preencoded.png">
            <a:extLst>
              <a:ext uri="{FF2B5EF4-FFF2-40B4-BE49-F238E27FC236}">
                <a16:creationId xmlns:a16="http://schemas.microsoft.com/office/drawing/2014/main" id="{21749919-119D-AD7C-32E6-B131E88AE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9692" y="2626817"/>
            <a:ext cx="172194" cy="172194"/>
          </a:xfrm>
          <a:prstGeom prst="rect">
            <a:avLst/>
          </a:prstGeom>
        </p:spPr>
      </p:pic>
      <p:sp>
        <p:nvSpPr>
          <p:cNvPr id="13" name="Text 10">
            <a:extLst>
              <a:ext uri="{FF2B5EF4-FFF2-40B4-BE49-F238E27FC236}">
                <a16:creationId xmlns:a16="http://schemas.microsoft.com/office/drawing/2014/main" id="{A00BC522-FB42-EC62-9D14-40B1FD74173B}"/>
              </a:ext>
            </a:extLst>
          </p:cNvPr>
          <p:cNvSpPr/>
          <p:nvPr/>
        </p:nvSpPr>
        <p:spPr>
          <a:xfrm>
            <a:off x="1114978" y="2626817"/>
            <a:ext cx="1913855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en-US" sz="15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김세준</a:t>
            </a:r>
            <a:endParaRPr lang="en-US" sz="1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9" name="Text 11">
            <a:extLst>
              <a:ext uri="{FF2B5EF4-FFF2-40B4-BE49-F238E27FC236}">
                <a16:creationId xmlns:a16="http://schemas.microsoft.com/office/drawing/2014/main" id="{BBD4922C-2A3B-38C1-D274-FD1CC431A63B}"/>
              </a:ext>
            </a:extLst>
          </p:cNvPr>
          <p:cNvSpPr/>
          <p:nvPr/>
        </p:nvSpPr>
        <p:spPr>
          <a:xfrm>
            <a:off x="1114978" y="4280834"/>
            <a:ext cx="178908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sz="1400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데이터</a:t>
            </a:r>
            <a:r>
              <a:rPr 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수집 및 </a:t>
            </a:r>
            <a:r>
              <a:rPr lang="ko-KR" altLang="en-US" sz="1400" dirty="0" err="1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전처리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61D231C4-31C2-3486-D0B7-01EFC2327EDF}"/>
              </a:ext>
            </a:extLst>
          </p:cNvPr>
          <p:cNvSpPr/>
          <p:nvPr/>
        </p:nvSpPr>
        <p:spPr>
          <a:xfrm>
            <a:off x="766359" y="3986610"/>
            <a:ext cx="98860" cy="98860"/>
          </a:xfrm>
          <a:prstGeom prst="roundRect">
            <a:avLst>
              <a:gd name="adj" fmla="val 14931436"/>
            </a:avLst>
          </a:prstGeom>
          <a:solidFill>
            <a:srgbClr val="325F7B"/>
          </a:solidFill>
          <a:ln/>
        </p:spPr>
        <p:txBody>
          <a:bodyPr/>
          <a:lstStyle/>
          <a:p>
            <a:endParaRPr lang="ko-KR" altLang="en-US" sz="875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4" name="Text 10">
            <a:extLst>
              <a:ext uri="{FF2B5EF4-FFF2-40B4-BE49-F238E27FC236}">
                <a16:creationId xmlns:a16="http://schemas.microsoft.com/office/drawing/2014/main" id="{2391E336-20A8-F73E-517A-834753E7C3B6}"/>
              </a:ext>
            </a:extLst>
          </p:cNvPr>
          <p:cNvSpPr/>
          <p:nvPr/>
        </p:nvSpPr>
        <p:spPr>
          <a:xfrm>
            <a:off x="1114978" y="3916420"/>
            <a:ext cx="1913855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875"/>
              </a:lnSpc>
            </a:pPr>
            <a:r>
              <a:rPr lang="ko-KR" altLang="en-US" sz="15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공통</a:t>
            </a:r>
            <a:endParaRPr lang="en-US" sz="15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0" name="Text 11">
            <a:extLst>
              <a:ext uri="{FF2B5EF4-FFF2-40B4-BE49-F238E27FC236}">
                <a16:creationId xmlns:a16="http://schemas.microsoft.com/office/drawing/2014/main" id="{19FA1623-CDF6-66D0-A3EB-93B205DCEC8D}"/>
              </a:ext>
            </a:extLst>
          </p:cNvPr>
          <p:cNvSpPr/>
          <p:nvPr/>
        </p:nvSpPr>
        <p:spPr>
          <a:xfrm>
            <a:off x="3583095" y="4280834"/>
            <a:ext cx="178908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머신 러닝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B8F63194-C8AF-6A1E-70C1-9A8C36CAA769}"/>
              </a:ext>
            </a:extLst>
          </p:cNvPr>
          <p:cNvSpPr/>
          <p:nvPr/>
        </p:nvSpPr>
        <p:spPr>
          <a:xfrm>
            <a:off x="2090998" y="1229362"/>
            <a:ext cx="185446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다문화가정 수 예측</a:t>
            </a:r>
            <a:endParaRPr lang="en-US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6" name="Text 5">
            <a:extLst>
              <a:ext uri="{FF2B5EF4-FFF2-40B4-BE49-F238E27FC236}">
                <a16:creationId xmlns:a16="http://schemas.microsoft.com/office/drawing/2014/main" id="{E341A0EC-30BF-9E2A-F8BE-025B63E2CB39}"/>
              </a:ext>
            </a:extLst>
          </p:cNvPr>
          <p:cNvSpPr/>
          <p:nvPr/>
        </p:nvSpPr>
        <p:spPr>
          <a:xfrm>
            <a:off x="4110075" y="1230999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UI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로고 및 디자인</a:t>
            </a:r>
            <a:endParaRPr lang="en-US" altLang="ko-KR" sz="1400" dirty="0">
              <a:solidFill>
                <a:srgbClr val="384653"/>
              </a:solidFill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5B81831F-ED16-FFFE-FDFD-5DA41862A7ED}"/>
              </a:ext>
            </a:extLst>
          </p:cNvPr>
          <p:cNvSpPr/>
          <p:nvPr/>
        </p:nvSpPr>
        <p:spPr>
          <a:xfrm>
            <a:off x="4110074" y="1646506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UI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예측 화면 개발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3" name="Text 5">
            <a:extLst>
              <a:ext uri="{FF2B5EF4-FFF2-40B4-BE49-F238E27FC236}">
                <a16:creationId xmlns:a16="http://schemas.microsoft.com/office/drawing/2014/main" id="{6B4D92F4-9D72-4F3C-747A-BADCEA86F25C}"/>
              </a:ext>
            </a:extLst>
          </p:cNvPr>
          <p:cNvSpPr/>
          <p:nvPr/>
        </p:nvSpPr>
        <p:spPr>
          <a:xfrm>
            <a:off x="2090998" y="2966442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Flask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연동 및 구성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5" name="Text 5">
            <a:extLst>
              <a:ext uri="{FF2B5EF4-FFF2-40B4-BE49-F238E27FC236}">
                <a16:creationId xmlns:a16="http://schemas.microsoft.com/office/drawing/2014/main" id="{B4B08F1A-821E-F42E-ECA9-F428BAE895B2}"/>
              </a:ext>
            </a:extLst>
          </p:cNvPr>
          <p:cNvSpPr/>
          <p:nvPr/>
        </p:nvSpPr>
        <p:spPr>
          <a:xfrm>
            <a:off x="2090998" y="2626817"/>
            <a:ext cx="185446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다문화자녀 수 예측</a:t>
            </a:r>
            <a:endParaRPr lang="en-US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6" name="Text 5">
            <a:extLst>
              <a:ext uri="{FF2B5EF4-FFF2-40B4-BE49-F238E27FC236}">
                <a16:creationId xmlns:a16="http://schemas.microsoft.com/office/drawing/2014/main" id="{E8C75FAE-2B17-92DB-E3A4-36587A700728}"/>
              </a:ext>
            </a:extLst>
          </p:cNvPr>
          <p:cNvSpPr/>
          <p:nvPr/>
        </p:nvSpPr>
        <p:spPr>
          <a:xfrm>
            <a:off x="4110075" y="2628454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UI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 데이터 시각화 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7" name="Text 5">
            <a:extLst>
              <a:ext uri="{FF2B5EF4-FFF2-40B4-BE49-F238E27FC236}">
                <a16:creationId xmlns:a16="http://schemas.microsoft.com/office/drawing/2014/main" id="{1CDF249F-61F2-4BD4-79E2-ABF1F5B576AA}"/>
              </a:ext>
            </a:extLst>
          </p:cNvPr>
          <p:cNvSpPr/>
          <p:nvPr/>
        </p:nvSpPr>
        <p:spPr>
          <a:xfrm>
            <a:off x="4110074" y="2966442"/>
            <a:ext cx="1735935" cy="278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UI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레이아웃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  <p:sp>
        <p:nvSpPr>
          <p:cNvPr id="28" name="Text 5">
            <a:extLst>
              <a:ext uri="{FF2B5EF4-FFF2-40B4-BE49-F238E27FC236}">
                <a16:creationId xmlns:a16="http://schemas.microsoft.com/office/drawing/2014/main" id="{8B301D28-CA34-B38A-BADD-7C04D7B7B469}"/>
              </a:ext>
            </a:extLst>
          </p:cNvPr>
          <p:cNvSpPr/>
          <p:nvPr/>
        </p:nvSpPr>
        <p:spPr>
          <a:xfrm>
            <a:off x="2099000" y="1650810"/>
            <a:ext cx="1854469" cy="239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14313" indent="-214313">
              <a:lnSpc>
                <a:spcPts val="1500"/>
              </a:lnSpc>
              <a:buSzPct val="100000"/>
              <a:buChar char="•"/>
            </a:pPr>
            <a:r>
              <a:rPr lang="en-US" altLang="ko-KR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PPT </a:t>
            </a:r>
            <a:r>
              <a:rPr lang="ko-KR" altLang="en-US" sz="1400" dirty="0">
                <a:solidFill>
                  <a:srgbClr val="384653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rPr>
              <a:t>제작</a:t>
            </a:r>
            <a:endParaRPr lang="en-US" altLang="ko-KR" sz="1400" dirty="0">
              <a:latin typeface="Noto Sans KR Black" panose="020B0200000000000000" pitchFamily="50" charset="-127"/>
              <a:ea typeface="Noto Sans KR Black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2348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9047BC-18F1-AAE8-E597-8B5614391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C993B2B-DB69-8705-23EF-282DBDD1EFA2}"/>
              </a:ext>
            </a:extLst>
          </p:cNvPr>
          <p:cNvSpPr/>
          <p:nvPr/>
        </p:nvSpPr>
        <p:spPr>
          <a:xfrm>
            <a:off x="509852" y="342243"/>
            <a:ext cx="2004747" cy="399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ko-KR" altLang="en-US" sz="2800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Host Grotesk Medium" pitchFamily="34" charset="-120"/>
              </a:rPr>
              <a:t>백업용</a:t>
            </a:r>
            <a:endParaRPr lang="en-US" altLang="ko-KR" sz="2800" dirty="0">
              <a:solidFill>
                <a:srgbClr val="536977"/>
              </a:solidFill>
              <a:latin typeface="Noto Sans KR Black" panose="020B0200000000000000" pitchFamily="50" charset="-127"/>
              <a:ea typeface="Noto Sans KR Black" panose="020B0200000000000000" pitchFamily="50" charset="-127"/>
              <a:cs typeface="Host Grotesk Medium" pitchFamily="34" charset="-120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669B9D3-6808-A2D9-D9C4-F35CC853056A}"/>
              </a:ext>
            </a:extLst>
          </p:cNvPr>
          <p:cNvGrpSpPr/>
          <p:nvPr/>
        </p:nvGrpSpPr>
        <p:grpSpPr>
          <a:xfrm>
            <a:off x="4889225" y="419923"/>
            <a:ext cx="4130287" cy="767711"/>
            <a:chOff x="1046428" y="3429666"/>
            <a:chExt cx="3845491" cy="767711"/>
          </a:xfrm>
        </p:grpSpPr>
        <p:sp>
          <p:nvSpPr>
            <p:cNvPr id="7" name="Shape 1">
              <a:extLst>
                <a:ext uri="{FF2B5EF4-FFF2-40B4-BE49-F238E27FC236}">
                  <a16:creationId xmlns:a16="http://schemas.microsoft.com/office/drawing/2014/main" id="{6204983D-CE9D-1B92-3355-0B76DA2217BF}"/>
                </a:ext>
              </a:extLst>
            </p:cNvPr>
            <p:cNvSpPr/>
            <p:nvPr/>
          </p:nvSpPr>
          <p:spPr>
            <a:xfrm>
              <a:off x="1046428" y="3429666"/>
              <a:ext cx="3627924" cy="767711"/>
            </a:xfrm>
            <a:prstGeom prst="roundRect">
              <a:avLst>
                <a:gd name="adj" fmla="val 10124"/>
              </a:avLst>
            </a:prstGeom>
            <a:solidFill>
              <a:srgbClr val="FFFFFF"/>
            </a:solidFill>
            <a:ln/>
            <a:effectLst>
              <a:softEdge rad="63500"/>
            </a:effectLst>
          </p:spPr>
          <p:txBody>
            <a:bodyPr/>
            <a:lstStyle/>
            <a:p>
              <a:endParaRPr lang="ko-KR" altLang="en-US" sz="875" dirty="0"/>
            </a:p>
          </p:txBody>
        </p:sp>
        <p:sp>
          <p:nvSpPr>
            <p:cNvPr id="8" name="Text 2">
              <a:extLst>
                <a:ext uri="{FF2B5EF4-FFF2-40B4-BE49-F238E27FC236}">
                  <a16:creationId xmlns:a16="http://schemas.microsoft.com/office/drawing/2014/main" id="{BF844D95-A701-2DD3-3AE3-74B17F8FF57D}"/>
                </a:ext>
              </a:extLst>
            </p:cNvPr>
            <p:cNvSpPr/>
            <p:nvPr/>
          </p:nvSpPr>
          <p:spPr>
            <a:xfrm>
              <a:off x="1223733" y="3577240"/>
              <a:ext cx="3668186" cy="4725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ct val="150000"/>
                </a:lnSpc>
              </a:pPr>
              <a:endParaRPr lang="en-US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</p:grp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D07A6970-6120-F2A9-140E-05224D95E2ED}"/>
              </a:ext>
            </a:extLst>
          </p:cNvPr>
          <p:cNvSpPr/>
          <p:nvPr/>
        </p:nvSpPr>
        <p:spPr>
          <a:xfrm rot="5400000">
            <a:off x="6558212" y="1291152"/>
            <a:ext cx="575561" cy="663679"/>
          </a:xfrm>
          <a:prstGeom prst="rightArrow">
            <a:avLst/>
          </a:prstGeom>
          <a:solidFill>
            <a:srgbClr val="536977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88672EE0-9D54-8D51-4B25-A08757D77C5F}"/>
              </a:ext>
            </a:extLst>
          </p:cNvPr>
          <p:cNvSpPr/>
          <p:nvPr/>
        </p:nvSpPr>
        <p:spPr>
          <a:xfrm>
            <a:off x="5217422" y="3848506"/>
            <a:ext cx="3346445" cy="1039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</a:rPr>
              <a:t>“…”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D37EA6-F064-6A46-D8B6-2CDF85DAC6FD}"/>
              </a:ext>
            </a:extLst>
          </p:cNvPr>
          <p:cNvGrpSpPr/>
          <p:nvPr/>
        </p:nvGrpSpPr>
        <p:grpSpPr>
          <a:xfrm>
            <a:off x="5217422" y="2099885"/>
            <a:ext cx="3507715" cy="767711"/>
            <a:chOff x="1046429" y="3429666"/>
            <a:chExt cx="3990878" cy="767711"/>
          </a:xfrm>
        </p:grpSpPr>
        <p:sp>
          <p:nvSpPr>
            <p:cNvPr id="28" name="Shape 1">
              <a:extLst>
                <a:ext uri="{FF2B5EF4-FFF2-40B4-BE49-F238E27FC236}">
                  <a16:creationId xmlns:a16="http://schemas.microsoft.com/office/drawing/2014/main" id="{C4BE096C-CB63-078B-CE6B-23F310424E5D}"/>
                </a:ext>
              </a:extLst>
            </p:cNvPr>
            <p:cNvSpPr/>
            <p:nvPr/>
          </p:nvSpPr>
          <p:spPr>
            <a:xfrm>
              <a:off x="1046429" y="3429666"/>
              <a:ext cx="3627924" cy="767711"/>
            </a:xfrm>
            <a:prstGeom prst="roundRect">
              <a:avLst>
                <a:gd name="adj" fmla="val 10124"/>
              </a:avLst>
            </a:prstGeom>
            <a:solidFill>
              <a:srgbClr val="FFFFFF"/>
            </a:solidFill>
            <a:ln/>
            <a:effectLst>
              <a:softEdge rad="63500"/>
            </a:effectLst>
          </p:spPr>
          <p:txBody>
            <a:bodyPr/>
            <a:lstStyle/>
            <a:p>
              <a:endParaRPr lang="ko-KR" altLang="en-US" sz="875" dirty="0"/>
            </a:p>
          </p:txBody>
        </p:sp>
        <p:sp>
          <p:nvSpPr>
            <p:cNvPr id="29" name="Text 2">
              <a:extLst>
                <a:ext uri="{FF2B5EF4-FFF2-40B4-BE49-F238E27FC236}">
                  <a16:creationId xmlns:a16="http://schemas.microsoft.com/office/drawing/2014/main" id="{9051A5DC-73F7-8BE6-3F52-1F46CBD57CF7}"/>
                </a:ext>
              </a:extLst>
            </p:cNvPr>
            <p:cNvSpPr/>
            <p:nvPr/>
          </p:nvSpPr>
          <p:spPr>
            <a:xfrm>
              <a:off x="1369121" y="3577242"/>
              <a:ext cx="3668186" cy="4725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ct val="150000"/>
                </a:lnSpc>
              </a:pPr>
              <a:endParaRPr lang="en-US" b="1" dirty="0">
                <a:solidFill>
                  <a:srgbClr val="536977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Roboto" pitchFamily="34" charset="-120"/>
              </a:endParaRPr>
            </a:p>
          </p:txBody>
        </p:sp>
      </p:grp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D3904484-88FC-EB43-3395-628A890A3D0D}"/>
              </a:ext>
            </a:extLst>
          </p:cNvPr>
          <p:cNvSpPr/>
          <p:nvPr/>
        </p:nvSpPr>
        <p:spPr>
          <a:xfrm rot="5400000">
            <a:off x="6558212" y="3039773"/>
            <a:ext cx="575561" cy="663679"/>
          </a:xfrm>
          <a:prstGeom prst="rightArrow">
            <a:avLst/>
          </a:prstGeom>
          <a:solidFill>
            <a:srgbClr val="536977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570D5C5-2662-E274-A365-13894A36B804}"/>
              </a:ext>
            </a:extLst>
          </p:cNvPr>
          <p:cNvSpPr/>
          <p:nvPr/>
        </p:nvSpPr>
        <p:spPr>
          <a:xfrm>
            <a:off x="240242" y="810178"/>
            <a:ext cx="3896607" cy="117732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4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E31FC15-282F-812B-C4FD-E4EC60CC8C1C}"/>
              </a:ext>
            </a:extLst>
          </p:cNvPr>
          <p:cNvSpPr/>
          <p:nvPr/>
        </p:nvSpPr>
        <p:spPr>
          <a:xfrm>
            <a:off x="385411" y="3735942"/>
            <a:ext cx="3325091" cy="9283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sz="14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D231D73-4712-AC0C-0E39-2C15494EFC21}"/>
              </a:ext>
            </a:extLst>
          </p:cNvPr>
          <p:cNvSpPr/>
          <p:nvPr/>
        </p:nvSpPr>
        <p:spPr>
          <a:xfrm>
            <a:off x="1328454" y="2247461"/>
            <a:ext cx="3325091" cy="9283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2137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1535</TotalTime>
  <Words>671</Words>
  <Application>Microsoft Office PowerPoint</Application>
  <PresentationFormat>화면 슬라이드 쇼(16:9)</PresentationFormat>
  <Paragraphs>140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Noto Sans KR Black</vt:lpstr>
      <vt:lpstr>Wingdings</vt:lpstr>
      <vt:lpstr>Noto Sans KR Medium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김진혁</dc:creator>
  <cp:lastModifiedBy>진혁 김</cp:lastModifiedBy>
  <cp:revision>45</cp:revision>
  <dcterms:modified xsi:type="dcterms:W3CDTF">2025-10-31T15:18:08Z</dcterms:modified>
</cp:coreProperties>
</file>